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9" r:id="rId3"/>
    <p:sldId id="287" r:id="rId4"/>
    <p:sldId id="289" r:id="rId5"/>
    <p:sldId id="296" r:id="rId6"/>
    <p:sldId id="295" r:id="rId7"/>
    <p:sldId id="294" r:id="rId8"/>
    <p:sldId id="301" r:id="rId9"/>
    <p:sldId id="257" r:id="rId10"/>
    <p:sldId id="264" r:id="rId11"/>
    <p:sldId id="258" r:id="rId12"/>
    <p:sldId id="265" r:id="rId13"/>
    <p:sldId id="266" r:id="rId14"/>
    <p:sldId id="259" r:id="rId15"/>
    <p:sldId id="260" r:id="rId16"/>
    <p:sldId id="262" r:id="rId17"/>
    <p:sldId id="263" r:id="rId18"/>
    <p:sldId id="268" r:id="rId19"/>
    <p:sldId id="288" r:id="rId20"/>
    <p:sldId id="300" r:id="rId21"/>
    <p:sldId id="270" r:id="rId22"/>
    <p:sldId id="273" r:id="rId23"/>
    <p:sldId id="271" r:id="rId24"/>
    <p:sldId id="272" r:id="rId25"/>
    <p:sldId id="276" r:id="rId26"/>
    <p:sldId id="281" r:id="rId27"/>
    <p:sldId id="282" r:id="rId28"/>
    <p:sldId id="283" r:id="rId29"/>
    <p:sldId id="292" r:id="rId30"/>
    <p:sldId id="293" r:id="rId31"/>
    <p:sldId id="297" r:id="rId32"/>
    <p:sldId id="298" r:id="rId33"/>
    <p:sldId id="290" r:id="rId34"/>
    <p:sldId id="291" r:id="rId35"/>
    <p:sldId id="275" r:id="rId36"/>
    <p:sldId id="284" r:id="rId37"/>
    <p:sldId id="286" r:id="rId38"/>
    <p:sldId id="280" r:id="rId39"/>
    <p:sldId id="278" r:id="rId40"/>
    <p:sldId id="277" r:id="rId41"/>
    <p:sldId id="279" r:id="rId42"/>
    <p:sldId id="302" r:id="rId43"/>
    <p:sldId id="29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1" d="100"/>
          <a:sy n="91" d="100"/>
        </p:scale>
        <p:origin x="-17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fi-FI"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smtClean="0"/>
              <a:t>Click to edit Master subtitle style</a:t>
            </a:r>
            <a:endParaRPr lang="en-US" dirty="0"/>
          </a:p>
        </p:txBody>
      </p:sp>
      <p:sp>
        <p:nvSpPr>
          <p:cNvPr id="4" name="Date Placeholder 3"/>
          <p:cNvSpPr>
            <a:spLocks noGrp="1"/>
          </p:cNvSpPr>
          <p:nvPr>
            <p:ph type="dt" sz="half" idx="10"/>
          </p:nvPr>
        </p:nvSpPr>
        <p:spPr bwMode="white"/>
        <p:txBody>
          <a:bodyPr/>
          <a:lstStyle/>
          <a:p>
            <a:fld id="{DB32461A-250E-4A29-9E9B-599CA3838FA1}" type="datetime1">
              <a:rPr lang="en-US" smtClean="0"/>
              <a:pPr/>
              <a:t>12/03/18</a:t>
            </a:fld>
            <a:endParaRPr lang="en-US" dirty="0"/>
          </a:p>
        </p:txBody>
      </p:sp>
      <p:sp>
        <p:nvSpPr>
          <p:cNvPr id="5" name="Footer Placeholder 4"/>
          <p:cNvSpPr>
            <a:spLocks noGrp="1"/>
          </p:cNvSpPr>
          <p:nvPr>
            <p:ph type="ftr" sz="quarter" idx="11"/>
          </p:nvPr>
        </p:nvSpPr>
        <p:spPr bwMode="white"/>
        <p:txBody>
          <a:bodyPr/>
          <a:lstStyle/>
          <a:p>
            <a:endParaRPr lang="en-US" dirty="0"/>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78C81099-48EC-46A3-9530-F58EB96AF77C}"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fi-FI"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FF697E24-FFB9-4C73-8C6D-E02A7AD33DB8}"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DF1AD66C-382E-48AD-8F4C-E87C4D4A8B28}"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F4ADA4-35DF-4BD1-8C53-4246F035229A}" type="datetime1">
              <a:rPr lang="en-US" smtClean="0"/>
              <a:pPr/>
              <a:t>12/03/18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fi-FI"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p>
            <a:r>
              <a:rPr lang="fi-FI" smtClean="0"/>
              <a:t>Click to edit Master title style</a:t>
            </a:r>
            <a:endParaRPr lang="en-US"/>
          </a:p>
        </p:txBody>
      </p:sp>
      <p:sp>
        <p:nvSpPr>
          <p:cNvPr id="5" name="Date Placeholder 4"/>
          <p:cNvSpPr>
            <a:spLocks noGrp="1"/>
          </p:cNvSpPr>
          <p:nvPr>
            <p:ph type="dt" sz="half" idx="10"/>
          </p:nvPr>
        </p:nvSpPr>
        <p:spPr/>
        <p:txBody>
          <a:bodyPr/>
          <a:lstStyle/>
          <a:p>
            <a:fld id="{659F63ED-02B1-490A-8EAD-E0CB136D5388}"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lvl1pPr>
              <a:defRPr/>
            </a:lvl1pPr>
          </a:lstStyle>
          <a:p>
            <a:r>
              <a:rPr lang="fi-FI"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7" name="Date Placeholder 6"/>
          <p:cNvSpPr>
            <a:spLocks noGrp="1"/>
          </p:cNvSpPr>
          <p:nvPr>
            <p:ph type="dt" sz="half" idx="10"/>
          </p:nvPr>
        </p:nvSpPr>
        <p:spPr/>
        <p:txBody>
          <a:bodyPr/>
          <a:lstStyle/>
          <a:p>
            <a:fld id="{6F771BB6-685D-4518-8FAD-1882B9671546}" type="datetime1">
              <a:rPr lang="en-US" smtClean="0"/>
              <a:pPr/>
              <a:t>12/03/18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Date Placeholder 2"/>
          <p:cNvSpPr>
            <a:spLocks noGrp="1"/>
          </p:cNvSpPr>
          <p:nvPr>
            <p:ph type="dt" sz="half" idx="10"/>
          </p:nvPr>
        </p:nvSpPr>
        <p:spPr/>
        <p:txBody>
          <a:bodyPr/>
          <a:lstStyle/>
          <a:p>
            <a:fld id="{465FFBFE-5C08-4E0E-AF38-FB925F0B4D71}" type="datetime1">
              <a:rPr lang="en-US" smtClean="0"/>
              <a:pPr/>
              <a:t>12/03/18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23242C-D747-4ADD-80D8-99421268E3A8}" type="datetime1">
              <a:rPr lang="en-US" smtClean="0"/>
              <a:pPr/>
              <a:t>12/03/18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06E82007-CDD1-4BCF-B9F4-9D458EFEEFE1}"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smtClean="0"/>
              <a:t>Drag picture to placeholder or click icon to add</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12/03/18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fi-FI"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3823242C-D747-4ADD-80D8-99421268E3A8}" type="datetime1">
              <a:rPr lang="en-US" smtClean="0"/>
              <a:pPr/>
              <a:t>12/03/18</a:t>
            </a:fld>
            <a:endParaRPr lang="en-US" dirty="0"/>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CF40B41D-FD10-4A38-B39B-626510BD49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lenide.org/quick-start.html" TargetMode="External"/><Relationship Id="rId3" Type="http://schemas.openxmlformats.org/officeDocument/2006/relationships/hyperlink" Target="http://github.com/codeborne/selenide/wiki/Selenide-vs-Seleniu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qameta.io/allure/" TargetMode="External"/><Relationship Id="rId3" Type="http://schemas.openxmlformats.org/officeDocument/2006/relationships/hyperlink" Target="https://github.com/allure-framework/allure-java/blob/master/allure-cucumber-jvm/src/test/resources/features/test.featu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ucumber/cucumber/wiki/Feature-Coupled-Step-Definitions-(Antipatter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aheikki/cucumber-selenide-allure" TargetMode="Externa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omzo/gocd-yaml-config-plugi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Cucumber</a:t>
            </a:r>
            <a:br>
              <a:rPr lang="en-US" dirty="0" smtClean="0"/>
            </a:br>
            <a:r>
              <a:rPr lang="en-US" dirty="0" err="1" smtClean="0"/>
              <a:t>Selenide</a:t>
            </a:r>
            <a:r>
              <a:rPr lang="en-US" dirty="0" smtClean="0"/>
              <a:t/>
            </a:r>
            <a:br>
              <a:rPr lang="en-US" dirty="0" smtClean="0"/>
            </a:br>
            <a:r>
              <a:rPr lang="en-US" dirty="0" smtClean="0"/>
              <a:t>allure</a:t>
            </a:r>
            <a:endParaRPr lang="en-US" dirty="0"/>
          </a:p>
        </p:txBody>
      </p:sp>
      <p:sp>
        <p:nvSpPr>
          <p:cNvPr id="3" name="Subtitle 2"/>
          <p:cNvSpPr>
            <a:spLocks noGrp="1"/>
          </p:cNvSpPr>
          <p:nvPr>
            <p:ph type="subTitle" idx="1"/>
          </p:nvPr>
        </p:nvSpPr>
        <p:spPr>
          <a:xfrm>
            <a:off x="1158263" y="3428999"/>
            <a:ext cx="6935625" cy="1477303"/>
          </a:xfrm>
        </p:spPr>
        <p:txBody>
          <a:bodyPr>
            <a:normAutofit fontScale="55000" lnSpcReduction="20000"/>
          </a:bodyPr>
          <a:lstStyle/>
          <a:p>
            <a:r>
              <a:rPr lang="en-US" sz="5100" dirty="0" smtClean="0"/>
              <a:t>Together form a test framework</a:t>
            </a:r>
          </a:p>
          <a:p>
            <a:r>
              <a:rPr lang="en-US" sz="2900" dirty="0" smtClean="0"/>
              <a:t>By Jari “</a:t>
            </a:r>
            <a:r>
              <a:rPr lang="en-US" sz="2900" dirty="0" err="1" smtClean="0"/>
              <a:t>Jarru</a:t>
            </a:r>
            <a:r>
              <a:rPr lang="en-US" sz="2900" dirty="0" smtClean="0"/>
              <a:t>” Heikkilä 2018</a:t>
            </a:r>
          </a:p>
          <a:p>
            <a:r>
              <a:rPr lang="en-US" sz="2500" dirty="0" err="1" smtClean="0"/>
              <a:t>Jari.henrik.heikkila@gmail.co</a:t>
            </a:r>
            <a:r>
              <a:rPr lang="en-US" sz="2500" dirty="0" err="1"/>
              <a:t>m</a:t>
            </a:r>
            <a:endParaRPr lang="en-US" sz="2500" dirty="0"/>
          </a:p>
        </p:txBody>
      </p:sp>
    </p:spTree>
    <p:extLst>
      <p:ext uri="{BB962C8B-B14F-4D97-AF65-F5344CB8AC3E}">
        <p14:creationId xmlns:p14="http://schemas.microsoft.com/office/powerpoint/2010/main" val="2973394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Cucumber example</a:t>
            </a:r>
            <a:endParaRPr lang="en-US" dirty="0"/>
          </a:p>
        </p:txBody>
      </p:sp>
      <p:sp>
        <p:nvSpPr>
          <p:cNvPr id="3" name="Content Placeholder 2"/>
          <p:cNvSpPr>
            <a:spLocks noGrp="1"/>
          </p:cNvSpPr>
          <p:nvPr>
            <p:ph idx="1"/>
          </p:nvPr>
        </p:nvSpPr>
        <p:spPr/>
        <p:txBody>
          <a:bodyPr/>
          <a:lstStyle/>
          <a:p>
            <a:r>
              <a:rPr lang="en-US" dirty="0" smtClean="0"/>
              <a:t>Gherkin language (=BDD </a:t>
            </a:r>
            <a:r>
              <a:rPr lang="en-US" dirty="0"/>
              <a:t>style</a:t>
            </a:r>
            <a:r>
              <a:rPr lang="en-US" dirty="0" smtClean="0"/>
              <a:t>) example:</a:t>
            </a:r>
          </a:p>
          <a:p>
            <a:endParaRPr lang="en-US" dirty="0"/>
          </a:p>
        </p:txBody>
      </p:sp>
      <p:pic>
        <p:nvPicPr>
          <p:cNvPr id="4" name="Picture 3"/>
          <p:cNvPicPr>
            <a:picLocks noChangeAspect="1"/>
          </p:cNvPicPr>
          <p:nvPr/>
        </p:nvPicPr>
        <p:blipFill>
          <a:blip r:embed="rId2"/>
          <a:stretch>
            <a:fillRect/>
          </a:stretch>
        </p:blipFill>
        <p:spPr>
          <a:xfrm>
            <a:off x="1857011" y="3143910"/>
            <a:ext cx="4914900" cy="1841500"/>
          </a:xfrm>
          <a:prstGeom prst="rect">
            <a:avLst/>
          </a:prstGeom>
        </p:spPr>
      </p:pic>
    </p:spTree>
    <p:extLst>
      <p:ext uri="{BB962C8B-B14F-4D97-AF65-F5344CB8AC3E}">
        <p14:creationId xmlns:p14="http://schemas.microsoft.com/office/powerpoint/2010/main" val="13469329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endParaRPr lang="en-US" dirty="0"/>
          </a:p>
        </p:txBody>
      </p:sp>
      <p:sp>
        <p:nvSpPr>
          <p:cNvPr id="3" name="Content Placeholder 2"/>
          <p:cNvSpPr>
            <a:spLocks noGrp="1"/>
          </p:cNvSpPr>
          <p:nvPr>
            <p:ph idx="1"/>
          </p:nvPr>
        </p:nvSpPr>
        <p:spPr/>
        <p:txBody>
          <a:bodyPr>
            <a:normAutofit lnSpcReduction="10000"/>
          </a:bodyPr>
          <a:lstStyle/>
          <a:p>
            <a:r>
              <a:rPr lang="en-US" dirty="0" err="1"/>
              <a:t>Selenide</a:t>
            </a:r>
            <a:r>
              <a:rPr lang="en-US" dirty="0"/>
              <a:t> is a framework for </a:t>
            </a:r>
            <a:r>
              <a:rPr lang="en-US" dirty="0" smtClean="0"/>
              <a:t>WEB UI test automation </a:t>
            </a:r>
            <a:r>
              <a:rPr lang="en-US" dirty="0"/>
              <a:t>powered by Selenium </a:t>
            </a:r>
            <a:r>
              <a:rPr lang="en-US" dirty="0" err="1"/>
              <a:t>WebDriver</a:t>
            </a:r>
            <a:r>
              <a:rPr lang="en-US" dirty="0"/>
              <a:t> that brings the following advantages:</a:t>
            </a:r>
          </a:p>
          <a:p>
            <a:pPr lvl="1"/>
            <a:r>
              <a:rPr lang="en-US" dirty="0"/>
              <a:t>Concise fluent API for tests </a:t>
            </a:r>
            <a:endParaRPr lang="en-US" dirty="0" smtClean="0"/>
          </a:p>
          <a:p>
            <a:pPr lvl="1"/>
            <a:r>
              <a:rPr lang="en-US" dirty="0" smtClean="0"/>
              <a:t>Ajax </a:t>
            </a:r>
            <a:r>
              <a:rPr lang="en-US" dirty="0"/>
              <a:t>support for stable tests Powerful selectors     </a:t>
            </a:r>
            <a:endParaRPr lang="en-US" dirty="0" smtClean="0"/>
          </a:p>
          <a:p>
            <a:pPr lvl="1"/>
            <a:r>
              <a:rPr lang="en-US" dirty="0" smtClean="0"/>
              <a:t>Simple configuration</a:t>
            </a:r>
          </a:p>
          <a:p>
            <a:r>
              <a:rPr lang="en-US" dirty="0" smtClean="0">
                <a:hlinkClick r:id="rId2"/>
              </a:rPr>
              <a:t>http</a:t>
            </a:r>
            <a:r>
              <a:rPr lang="en-US" dirty="0">
                <a:hlinkClick r:id="rId2"/>
              </a:rPr>
              <a:t>://selenide.org/quick-</a:t>
            </a:r>
            <a:r>
              <a:rPr lang="en-US" dirty="0" smtClean="0">
                <a:hlinkClick r:id="rId2"/>
              </a:rPr>
              <a:t>start.html</a:t>
            </a:r>
            <a:endParaRPr lang="en-US" dirty="0" smtClean="0"/>
          </a:p>
          <a:p>
            <a:r>
              <a:rPr lang="en-US" dirty="0">
                <a:hlinkClick r:id="rId3"/>
              </a:rPr>
              <a:t>http://github.com/codeborne/selenide/wiki/Selenide-vs-</a:t>
            </a:r>
            <a:r>
              <a:rPr lang="en-US" dirty="0" smtClean="0">
                <a:hlinkClick r:id="rId3"/>
              </a:rPr>
              <a:t>Selenium</a:t>
            </a:r>
            <a:endParaRPr lang="en-US" dirty="0" smtClean="0"/>
          </a:p>
        </p:txBody>
      </p:sp>
    </p:spTree>
    <p:extLst>
      <p:ext uri="{BB962C8B-B14F-4D97-AF65-F5344CB8AC3E}">
        <p14:creationId xmlns:p14="http://schemas.microsoft.com/office/powerpoint/2010/main" val="7980883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r>
              <a:rPr lang="en-US" dirty="0" smtClean="0"/>
              <a:t> example</a:t>
            </a:r>
            <a:endParaRPr lang="en-US" dirty="0"/>
          </a:p>
        </p:txBody>
      </p:sp>
      <p:pic>
        <p:nvPicPr>
          <p:cNvPr id="10" name="Content Placeholder 9"/>
          <p:cNvPicPr>
            <a:picLocks noGrp="1" noChangeAspect="1"/>
          </p:cNvPicPr>
          <p:nvPr>
            <p:ph idx="1"/>
          </p:nvPr>
        </p:nvPicPr>
        <p:blipFill>
          <a:blip r:embed="rId2"/>
          <a:srcRect l="1483" r="1483"/>
          <a:stretch>
            <a:fillRect/>
          </a:stretch>
        </p:blipFill>
        <p:spPr/>
      </p:pic>
    </p:spTree>
    <p:extLst>
      <p:ext uri="{BB962C8B-B14F-4D97-AF65-F5344CB8AC3E}">
        <p14:creationId xmlns:p14="http://schemas.microsoft.com/office/powerpoint/2010/main" val="23818808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9700"/>
            <a:ext cx="6400800" cy="685800"/>
          </a:xfrm>
        </p:spPr>
        <p:txBody>
          <a:bodyPr>
            <a:normAutofit fontScale="90000"/>
          </a:bodyPr>
          <a:lstStyle/>
          <a:p>
            <a:r>
              <a:rPr lang="en-US" dirty="0" smtClean="0"/>
              <a:t>CUCUMBER JVM and </a:t>
            </a:r>
            <a:r>
              <a:rPr lang="en-US" dirty="0" err="1" smtClean="0"/>
              <a:t>selenide</a:t>
            </a:r>
            <a:r>
              <a:rPr lang="en-US" dirty="0"/>
              <a:t> </a:t>
            </a:r>
            <a:r>
              <a:rPr lang="en-US" sz="1800" dirty="0" smtClean="0"/>
              <a:t>together</a:t>
            </a:r>
            <a:endParaRPr lang="en-US" sz="1800" dirty="0"/>
          </a:p>
        </p:txBody>
      </p:sp>
      <p:pic>
        <p:nvPicPr>
          <p:cNvPr id="10" name="Picture 9"/>
          <p:cNvPicPr>
            <a:picLocks noChangeAspect="1"/>
          </p:cNvPicPr>
          <p:nvPr/>
        </p:nvPicPr>
        <p:blipFill>
          <a:blip r:embed="rId2"/>
          <a:stretch>
            <a:fillRect/>
          </a:stretch>
        </p:blipFill>
        <p:spPr>
          <a:xfrm>
            <a:off x="1952229" y="2095500"/>
            <a:ext cx="4899666" cy="3612557"/>
          </a:xfrm>
          <a:prstGeom prst="rect">
            <a:avLst/>
          </a:prstGeom>
        </p:spPr>
      </p:pic>
    </p:spTree>
    <p:extLst>
      <p:ext uri="{BB962C8B-B14F-4D97-AF65-F5344CB8AC3E}">
        <p14:creationId xmlns:p14="http://schemas.microsoft.com/office/powerpoint/2010/main" val="26249208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Allure</a:t>
            </a:r>
            <a:endParaRPr lang="en-US" dirty="0"/>
          </a:p>
        </p:txBody>
      </p:sp>
      <p:sp>
        <p:nvSpPr>
          <p:cNvPr id="3" name="Content Placeholder 2"/>
          <p:cNvSpPr>
            <a:spLocks noGrp="1"/>
          </p:cNvSpPr>
          <p:nvPr>
            <p:ph idx="1"/>
          </p:nvPr>
        </p:nvSpPr>
        <p:spPr/>
        <p:txBody>
          <a:bodyPr/>
          <a:lstStyle/>
          <a:p>
            <a:r>
              <a:rPr lang="en-US" dirty="0"/>
              <a:t>Allure Framework is a flexible lightweight multi-language test report </a:t>
            </a:r>
            <a:r>
              <a:rPr lang="en-US" dirty="0" smtClean="0"/>
              <a:t>tool</a:t>
            </a:r>
          </a:p>
          <a:p>
            <a:r>
              <a:rPr lang="en-US" dirty="0">
                <a:hlinkClick r:id="rId2"/>
              </a:rPr>
              <a:t>https://docs.qameta.io/allure</a:t>
            </a:r>
            <a:r>
              <a:rPr lang="en-US" dirty="0" smtClean="0">
                <a:hlinkClick r:id="rId2"/>
              </a:rPr>
              <a:t>/</a:t>
            </a:r>
            <a:endParaRPr lang="en-US" dirty="0" smtClean="0"/>
          </a:p>
          <a:p>
            <a:r>
              <a:rPr lang="en-US" dirty="0">
                <a:hlinkClick r:id="rId3"/>
              </a:rPr>
              <a:t>https://github.com/allure-framework/allure-java/blob/master/allure-cucumber-jvm/src/test/resources/features/</a:t>
            </a:r>
            <a:r>
              <a:rPr lang="en-US" dirty="0" smtClean="0">
                <a:hlinkClick r:id="rId3"/>
              </a:rPr>
              <a:t>test.feature</a:t>
            </a:r>
            <a:endParaRPr lang="en-US" dirty="0" smtClean="0"/>
          </a:p>
          <a:p>
            <a:pPr indent="0">
              <a:buNone/>
            </a:pPr>
            <a:endParaRPr lang="en-US" dirty="0"/>
          </a:p>
          <a:p>
            <a:endParaRPr lang="en-US" dirty="0"/>
          </a:p>
        </p:txBody>
      </p:sp>
    </p:spTree>
    <p:extLst>
      <p:ext uri="{BB962C8B-B14F-4D97-AF65-F5344CB8AC3E}">
        <p14:creationId xmlns:p14="http://schemas.microsoft.com/office/powerpoint/2010/main" val="1404525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overview</a:t>
            </a:r>
            <a:endParaRPr lang="en-US" sz="1800" dirty="0"/>
          </a:p>
        </p:txBody>
      </p:sp>
      <p:pic>
        <p:nvPicPr>
          <p:cNvPr id="4" name="Content Placeholder 3"/>
          <p:cNvPicPr>
            <a:picLocks noGrp="1" noChangeAspect="1"/>
          </p:cNvPicPr>
          <p:nvPr>
            <p:ph idx="1"/>
          </p:nvPr>
        </p:nvPicPr>
        <p:blipFill>
          <a:blip r:embed="rId2"/>
          <a:srcRect t="3945" b="3945"/>
          <a:stretch>
            <a:fillRect/>
          </a:stretch>
        </p:blipFill>
        <p:spPr/>
      </p:pic>
    </p:spTree>
    <p:extLst>
      <p:ext uri="{BB962C8B-B14F-4D97-AF65-F5344CB8AC3E}">
        <p14:creationId xmlns:p14="http://schemas.microsoft.com/office/powerpoint/2010/main" val="39710732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Test step report</a:t>
            </a:r>
            <a:endParaRPr lang="en-US" sz="1800" dirty="0"/>
          </a:p>
        </p:txBody>
      </p:sp>
      <p:pic>
        <p:nvPicPr>
          <p:cNvPr id="4" name="Content Placeholder 3"/>
          <p:cNvPicPr>
            <a:picLocks noGrp="1" noChangeAspect="1"/>
          </p:cNvPicPr>
          <p:nvPr>
            <p:ph idx="1"/>
          </p:nvPr>
        </p:nvPicPr>
        <p:blipFill>
          <a:blip r:embed="rId2"/>
          <a:srcRect t="4141" b="4141"/>
          <a:stretch>
            <a:fillRect/>
          </a:stretch>
        </p:blipFill>
        <p:spPr/>
      </p:pic>
    </p:spTree>
    <p:extLst>
      <p:ext uri="{BB962C8B-B14F-4D97-AF65-F5344CB8AC3E}">
        <p14:creationId xmlns:p14="http://schemas.microsoft.com/office/powerpoint/2010/main" val="36001054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Graphs</a:t>
            </a:r>
            <a:endParaRPr lang="en-US" sz="1800" dirty="0"/>
          </a:p>
        </p:txBody>
      </p:sp>
      <p:pic>
        <p:nvPicPr>
          <p:cNvPr id="6" name="Content Placeholder 5"/>
          <p:cNvPicPr>
            <a:picLocks noGrp="1" noChangeAspect="1"/>
          </p:cNvPicPr>
          <p:nvPr>
            <p:ph idx="1"/>
          </p:nvPr>
        </p:nvPicPr>
        <p:blipFill>
          <a:blip r:embed="rId2"/>
          <a:srcRect t="2614" b="2614"/>
          <a:stretch>
            <a:fillRect/>
          </a:stretch>
        </p:blipFill>
        <p:spPr/>
      </p:pic>
    </p:spTree>
    <p:extLst>
      <p:ext uri="{BB962C8B-B14F-4D97-AF65-F5344CB8AC3E}">
        <p14:creationId xmlns:p14="http://schemas.microsoft.com/office/powerpoint/2010/main" val="34603851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DEMO PART</a:t>
            </a:r>
            <a:endParaRPr lang="en-US" dirty="0"/>
          </a:p>
        </p:txBody>
      </p:sp>
      <p:sp>
        <p:nvSpPr>
          <p:cNvPr id="3" name="Content Placeholder 2"/>
          <p:cNvSpPr>
            <a:spLocks noGrp="1"/>
          </p:cNvSpPr>
          <p:nvPr>
            <p:ph idx="1"/>
          </p:nvPr>
        </p:nvSpPr>
        <p:spPr>
          <a:xfrm>
            <a:off x="1371600" y="2307906"/>
            <a:ext cx="6400800" cy="3048001"/>
          </a:xfrm>
        </p:spPr>
        <p:txBody>
          <a:bodyPr/>
          <a:lstStyle/>
          <a:p>
            <a:r>
              <a:rPr lang="en-US" dirty="0" smtClean="0"/>
              <a:t>Based on </a:t>
            </a:r>
            <a:r>
              <a:rPr lang="en-US" dirty="0"/>
              <a:t>running </a:t>
            </a:r>
            <a:r>
              <a:rPr lang="en-US" dirty="0" smtClean="0"/>
              <a:t>the script:  cucumber</a:t>
            </a:r>
            <a:r>
              <a:rPr lang="en-US" dirty="0"/>
              <a:t>-</a:t>
            </a:r>
            <a:r>
              <a:rPr lang="en-US" dirty="0" err="1" smtClean="0"/>
              <a:t>demo.sh</a:t>
            </a:r>
            <a:endParaRPr lang="en-US" dirty="0" smtClean="0"/>
          </a:p>
          <a:p>
            <a:pPr lvl="1"/>
            <a:r>
              <a:rPr lang="en-US" dirty="0" smtClean="0"/>
              <a:t>Note: Remember to source needed </a:t>
            </a:r>
            <a:r>
              <a:rPr lang="en-US" dirty="0" err="1" smtClean="0"/>
              <a:t>env</a:t>
            </a:r>
            <a:r>
              <a:rPr lang="en-US" dirty="0" smtClean="0"/>
              <a:t> variables (e.g. in </a:t>
            </a:r>
            <a:r>
              <a:rPr lang="en-US" dirty="0"/>
              <a:t>this demo source ~/</a:t>
            </a:r>
            <a:r>
              <a:rPr lang="en-US" dirty="0" err="1" smtClean="0"/>
              <a:t>bs_creds.sh</a:t>
            </a:r>
            <a:r>
              <a:rPr lang="en-US" dirty="0" smtClean="0"/>
              <a:t> (personal credentials not published in </a:t>
            </a:r>
            <a:r>
              <a:rPr lang="en-US" dirty="0" err="1" smtClean="0"/>
              <a:t>github</a:t>
            </a:r>
            <a:r>
              <a:rPr lang="en-US" dirty="0" smtClean="0"/>
              <a:t>))</a:t>
            </a:r>
            <a:endParaRPr lang="en-US" dirty="0" smtClean="0"/>
          </a:p>
          <a:p>
            <a:pPr lvl="1"/>
            <a:r>
              <a:rPr lang="en-US" dirty="0" smtClean="0"/>
              <a:t>Note: Start VNC viewer before demo script</a:t>
            </a:r>
            <a:endParaRPr lang="en-US" dirty="0"/>
          </a:p>
        </p:txBody>
      </p:sp>
      <p:pic>
        <p:nvPicPr>
          <p:cNvPr id="6" name="Picture 5"/>
          <p:cNvPicPr>
            <a:picLocks noChangeAspect="1"/>
          </p:cNvPicPr>
          <p:nvPr/>
        </p:nvPicPr>
        <p:blipFill>
          <a:blip r:embed="rId2"/>
          <a:stretch>
            <a:fillRect/>
          </a:stretch>
        </p:blipFill>
        <p:spPr>
          <a:xfrm>
            <a:off x="2391515" y="3673174"/>
            <a:ext cx="4165600" cy="1943100"/>
          </a:xfrm>
          <a:prstGeom prst="rect">
            <a:avLst/>
          </a:prstGeom>
        </p:spPr>
      </p:pic>
    </p:spTree>
    <p:extLst>
      <p:ext uri="{BB962C8B-B14F-4D97-AF65-F5344CB8AC3E}">
        <p14:creationId xmlns:p14="http://schemas.microsoft.com/office/powerpoint/2010/main" val="13676802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EXPLANATIOn</a:t>
            </a:r>
            <a:r>
              <a:rPr lang="en-US" dirty="0" smtClean="0"/>
              <a:t> part</a:t>
            </a:r>
            <a:br>
              <a:rPr lang="en-US" dirty="0" smtClean="0"/>
            </a:br>
            <a:r>
              <a:rPr lang="en-US" sz="1600" dirty="0" smtClean="0"/>
              <a:t>looking under the hood</a:t>
            </a:r>
            <a:endParaRPr lang="en-US" sz="1600" dirty="0"/>
          </a:p>
        </p:txBody>
      </p:sp>
      <p:pic>
        <p:nvPicPr>
          <p:cNvPr id="6" name="Picture 5"/>
          <p:cNvPicPr>
            <a:picLocks noChangeAspect="1"/>
          </p:cNvPicPr>
          <p:nvPr/>
        </p:nvPicPr>
        <p:blipFill>
          <a:blip r:embed="rId2"/>
          <a:stretch>
            <a:fillRect/>
          </a:stretch>
        </p:blipFill>
        <p:spPr>
          <a:xfrm>
            <a:off x="2870200" y="2557462"/>
            <a:ext cx="3390900" cy="2400300"/>
          </a:xfrm>
          <a:prstGeom prst="rect">
            <a:avLst/>
          </a:prstGeom>
        </p:spPr>
      </p:pic>
    </p:spTree>
    <p:extLst>
      <p:ext uri="{BB962C8B-B14F-4D97-AF65-F5344CB8AC3E}">
        <p14:creationId xmlns:p14="http://schemas.microsoft.com/office/powerpoint/2010/main" val="23740843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I</a:t>
            </a:r>
            <a:r>
              <a:rPr lang="en-US" dirty="0" smtClean="0"/>
              <a:t>ntroduction </a:t>
            </a:r>
            <a:r>
              <a:rPr lang="en-US" dirty="0" smtClean="0"/>
              <a:t>part</a:t>
            </a:r>
          </a:p>
          <a:p>
            <a:r>
              <a:rPr lang="en-US" dirty="0"/>
              <a:t>D</a:t>
            </a:r>
            <a:r>
              <a:rPr lang="en-US" dirty="0" smtClean="0"/>
              <a:t>emo part</a:t>
            </a:r>
          </a:p>
          <a:p>
            <a:r>
              <a:rPr lang="en-US" dirty="0" smtClean="0"/>
              <a:t>Explanation part</a:t>
            </a:r>
            <a:endParaRPr lang="en-US" dirty="0"/>
          </a:p>
        </p:txBody>
      </p:sp>
    </p:spTree>
    <p:extLst>
      <p:ext uri="{BB962C8B-B14F-4D97-AF65-F5344CB8AC3E}">
        <p14:creationId xmlns:p14="http://schemas.microsoft.com/office/powerpoint/2010/main" val="7076934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 </a:t>
            </a:r>
            <a:r>
              <a:rPr lang="en-US" dirty="0" err="1" smtClean="0"/>
              <a:t>vs</a:t>
            </a:r>
            <a:r>
              <a:rPr lang="en-US" dirty="0" smtClean="0"/>
              <a:t> ide</a:t>
            </a:r>
            <a:endParaRPr lang="en-US" dirty="0"/>
          </a:p>
        </p:txBody>
      </p:sp>
      <p:sp>
        <p:nvSpPr>
          <p:cNvPr id="3" name="Content Placeholder 2"/>
          <p:cNvSpPr>
            <a:spLocks noGrp="1"/>
          </p:cNvSpPr>
          <p:nvPr>
            <p:ph idx="1"/>
          </p:nvPr>
        </p:nvSpPr>
        <p:spPr>
          <a:xfrm>
            <a:off x="1371600" y="2438400"/>
            <a:ext cx="6400800" cy="3339696"/>
          </a:xfrm>
        </p:spPr>
        <p:txBody>
          <a:bodyPr>
            <a:normAutofit fontScale="85000" lnSpcReduction="20000"/>
          </a:bodyPr>
          <a:lstStyle/>
          <a:p>
            <a:r>
              <a:rPr lang="en-US" dirty="0" smtClean="0"/>
              <a:t>Develop and run tests in IDE, in this case </a:t>
            </a:r>
            <a:r>
              <a:rPr lang="en-US" dirty="0" err="1" smtClean="0"/>
              <a:t>IntelliJ</a:t>
            </a:r>
            <a:r>
              <a:rPr lang="en-US" dirty="0" smtClean="0"/>
              <a:t> Idea.</a:t>
            </a:r>
          </a:p>
          <a:p>
            <a:r>
              <a:rPr lang="en-US" dirty="0" smtClean="0"/>
              <a:t>In IDE you can:</a:t>
            </a:r>
          </a:p>
          <a:p>
            <a:pPr lvl="1"/>
            <a:r>
              <a:rPr lang="en-US" dirty="0" smtClean="0"/>
              <a:t>Run all tests in all feature files from Cucumber </a:t>
            </a:r>
            <a:r>
              <a:rPr lang="en-US" dirty="0" err="1" smtClean="0"/>
              <a:t>jUnit</a:t>
            </a:r>
            <a:r>
              <a:rPr lang="en-US" dirty="0" smtClean="0"/>
              <a:t> runner class</a:t>
            </a:r>
          </a:p>
          <a:p>
            <a:pPr lvl="1"/>
            <a:r>
              <a:rPr lang="en-US" dirty="0" smtClean="0"/>
              <a:t>Run single feature file (all scenarios inside single file)</a:t>
            </a:r>
          </a:p>
          <a:p>
            <a:pPr lvl="1"/>
            <a:r>
              <a:rPr lang="en-US" dirty="0" smtClean="0"/>
              <a:t>Run single scenario (single test)</a:t>
            </a:r>
          </a:p>
          <a:p>
            <a:pPr lvl="1"/>
            <a:r>
              <a:rPr lang="en-US" dirty="0" smtClean="0"/>
              <a:t>Add VM options e.g</a:t>
            </a:r>
            <a:r>
              <a:rPr lang="en-US" dirty="0"/>
              <a:t>. ‘-</a:t>
            </a:r>
            <a:r>
              <a:rPr lang="en-US" dirty="0" err="1"/>
              <a:t>Dbrowser</a:t>
            </a:r>
            <a:r>
              <a:rPr lang="en-US" dirty="0"/>
              <a:t>=</a:t>
            </a:r>
            <a:r>
              <a:rPr lang="en-US" dirty="0" err="1"/>
              <a:t>firefox</a:t>
            </a:r>
            <a:r>
              <a:rPr lang="en-US" dirty="0" smtClean="0"/>
              <a:t>’ in Run/Debug configuration in </a:t>
            </a:r>
            <a:r>
              <a:rPr lang="en-US" dirty="0" err="1" smtClean="0"/>
              <a:t>IntelliJ</a:t>
            </a:r>
            <a:r>
              <a:rPr lang="en-US" dirty="0" smtClean="0"/>
              <a:t> Idea.</a:t>
            </a:r>
          </a:p>
          <a:p>
            <a:pPr lvl="1"/>
            <a:r>
              <a:rPr lang="en-US" dirty="0" smtClean="0"/>
              <a:t>Debug, use of breakpoints etc.</a:t>
            </a:r>
          </a:p>
          <a:p>
            <a:r>
              <a:rPr lang="en-US" dirty="0" smtClean="0"/>
              <a:t>Maven is for:</a:t>
            </a:r>
          </a:p>
          <a:p>
            <a:pPr lvl="1"/>
            <a:r>
              <a:rPr lang="en-US" dirty="0"/>
              <a:t>Running tests in CI environment like Jenkins or </a:t>
            </a:r>
            <a:r>
              <a:rPr lang="en-US" dirty="0" err="1" smtClean="0"/>
              <a:t>GoCD</a:t>
            </a:r>
            <a:endParaRPr lang="en-US" dirty="0" smtClean="0"/>
          </a:p>
          <a:p>
            <a:pPr lvl="1"/>
            <a:r>
              <a:rPr lang="en-US" dirty="0" smtClean="0"/>
              <a:t>Getting Allure test report automatically.</a:t>
            </a:r>
          </a:p>
          <a:p>
            <a:pPr lvl="1"/>
            <a:r>
              <a:rPr lang="en-US" dirty="0" smtClean="0"/>
              <a:t>Run specific amount of tests is based on Cucumber tags (e.g. </a:t>
            </a:r>
            <a:r>
              <a:rPr lang="en-US" dirty="0"/>
              <a:t>--tags @</a:t>
            </a:r>
            <a:r>
              <a:rPr lang="en-US" dirty="0" err="1"/>
              <a:t>simple_test</a:t>
            </a:r>
            <a:r>
              <a:rPr lang="en-US" dirty="0" smtClean="0"/>
              <a:t>). </a:t>
            </a:r>
            <a:endParaRPr lang="en-US" dirty="0"/>
          </a:p>
        </p:txBody>
      </p:sp>
    </p:spTree>
    <p:extLst>
      <p:ext uri="{BB962C8B-B14F-4D97-AF65-F5344CB8AC3E}">
        <p14:creationId xmlns:p14="http://schemas.microsoft.com/office/powerpoint/2010/main" val="39622344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RUN CUCUMBER</a:t>
            </a:r>
            <a:br>
              <a:rPr lang="en-US" dirty="0" smtClean="0"/>
            </a:br>
            <a:r>
              <a:rPr lang="en-US" sz="1600" dirty="0" smtClean="0"/>
              <a:t>with tag @order AND GENERATE REPORT</a:t>
            </a:r>
            <a:endParaRPr lang="en-US" sz="1600" dirty="0"/>
          </a:p>
        </p:txBody>
      </p:sp>
      <p:sp>
        <p:nvSpPr>
          <p:cNvPr id="3" name="Content Placeholder 2"/>
          <p:cNvSpPr>
            <a:spLocks noGrp="1"/>
          </p:cNvSpPr>
          <p:nvPr>
            <p:ph idx="1"/>
          </p:nvPr>
        </p:nvSpPr>
        <p:spPr/>
        <p:txBody>
          <a:bodyPr/>
          <a:lstStyle/>
          <a:p>
            <a:r>
              <a:rPr lang="en-US" dirty="0" err="1" smtClean="0"/>
              <a:t>Mvn</a:t>
            </a:r>
            <a:r>
              <a:rPr lang="en-US" dirty="0" smtClean="0"/>
              <a:t> clean install -</a:t>
            </a:r>
            <a:r>
              <a:rPr lang="en-US" dirty="0" err="1"/>
              <a:t>Dcucumber.options</a:t>
            </a:r>
            <a:r>
              <a:rPr lang="en-US" dirty="0"/>
              <a:t>="--plugin </a:t>
            </a:r>
            <a:r>
              <a:rPr lang="en-US" dirty="0" err="1"/>
              <a:t>io.qameta.allure.cucumberjvm.AllureCucumberJvm</a:t>
            </a:r>
            <a:r>
              <a:rPr lang="en-US" dirty="0"/>
              <a:t> --tags @</a:t>
            </a:r>
            <a:r>
              <a:rPr lang="en-US" dirty="0" smtClean="0"/>
              <a:t>order”</a:t>
            </a:r>
          </a:p>
          <a:p>
            <a:pPr indent="0">
              <a:buNone/>
            </a:pPr>
            <a:endParaRPr lang="en-US" dirty="0" smtClean="0"/>
          </a:p>
        </p:txBody>
      </p:sp>
    </p:spTree>
    <p:extLst>
      <p:ext uri="{BB962C8B-B14F-4D97-AF65-F5344CB8AC3E}">
        <p14:creationId xmlns:p14="http://schemas.microsoft.com/office/powerpoint/2010/main" val="1713800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by </a:t>
            </a:r>
            <a:r>
              <a:rPr lang="en-US" dirty="0" err="1" smtClean="0"/>
              <a:t>selenide</a:t>
            </a:r>
            <a:endParaRPr lang="en-US"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firefox</a:t>
            </a:r>
            <a:r>
              <a:rPr lang="en-US" dirty="0"/>
              <a:t> </a:t>
            </a:r>
            <a:r>
              <a:rPr lang="en-US" dirty="0" smtClean="0"/>
              <a:t>(or just </a:t>
            </a:r>
            <a:r>
              <a:rPr lang="en-US" dirty="0"/>
              <a:t>-</a:t>
            </a:r>
            <a:r>
              <a:rPr lang="en-US" dirty="0" err="1" smtClean="0"/>
              <a:t>Dbrowser</a:t>
            </a:r>
            <a:r>
              <a:rPr lang="en-US" dirty="0"/>
              <a:t>=</a:t>
            </a:r>
            <a:r>
              <a:rPr lang="en-US" dirty="0" err="1" smtClean="0"/>
              <a:t>firefox</a:t>
            </a:r>
            <a:r>
              <a:rPr lang="en-US" dirty="0" smtClean="0"/>
              <a:t>)</a:t>
            </a:r>
          </a:p>
          <a:p>
            <a:r>
              <a:rPr lang="en-US" dirty="0" smtClean="0"/>
              <a:t>-</a:t>
            </a:r>
            <a:r>
              <a:rPr lang="en-US" dirty="0" err="1"/>
              <a:t>Dselenide.browser</a:t>
            </a:r>
            <a:r>
              <a:rPr lang="en-US" dirty="0"/>
              <a:t>-size=</a:t>
            </a:r>
            <a:r>
              <a:rPr lang="en-US" dirty="0" smtClean="0"/>
              <a:t>375x667 </a:t>
            </a:r>
          </a:p>
          <a:p>
            <a:r>
              <a:rPr lang="en-US" dirty="0"/>
              <a:t>-</a:t>
            </a:r>
            <a:r>
              <a:rPr lang="en-US" dirty="0" err="1"/>
              <a:t>Dremote</a:t>
            </a:r>
            <a:r>
              <a:rPr lang="en-US" dirty="0"/>
              <a:t>=http:/</a:t>
            </a:r>
            <a:r>
              <a:rPr lang="en-US" dirty="0" smtClean="0"/>
              <a:t>/&lt;hub host&gt;/</a:t>
            </a:r>
            <a:r>
              <a:rPr lang="en-US" dirty="0" err="1"/>
              <a:t>wd</a:t>
            </a:r>
            <a:r>
              <a:rPr lang="en-US" dirty="0"/>
              <a:t>/hub</a:t>
            </a:r>
          </a:p>
        </p:txBody>
      </p:sp>
    </p:spTree>
    <p:extLst>
      <p:ext uri="{BB962C8B-B14F-4D97-AF65-F5344CB8AC3E}">
        <p14:creationId xmlns:p14="http://schemas.microsoft.com/office/powerpoint/2010/main" val="39051877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And local grid</a:t>
            </a:r>
            <a:endParaRPr lang="en-US" sz="1600"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microservice.browser.FirefoxLinuxGridDriverProvider</a:t>
            </a:r>
            <a:r>
              <a:rPr lang="en-US" dirty="0"/>
              <a:t> -</a:t>
            </a:r>
            <a:r>
              <a:rPr lang="en-US" dirty="0" err="1"/>
              <a:t>Denv</a:t>
            </a:r>
            <a:r>
              <a:rPr lang="en-US" dirty="0"/>
              <a:t>=local-</a:t>
            </a:r>
            <a:r>
              <a:rPr lang="en-US" dirty="0" smtClean="0"/>
              <a:t>grid</a:t>
            </a:r>
          </a:p>
          <a:p>
            <a:pPr lvl="1"/>
            <a:r>
              <a:rPr lang="en-US" dirty="0"/>
              <a:t>-</a:t>
            </a:r>
            <a:r>
              <a:rPr lang="en-US" dirty="0" err="1"/>
              <a:t>Denv</a:t>
            </a:r>
            <a:r>
              <a:rPr lang="en-US" dirty="0"/>
              <a:t>=local-</a:t>
            </a:r>
            <a:r>
              <a:rPr lang="en-US" dirty="0" smtClean="0"/>
              <a:t>grid </a:t>
            </a:r>
            <a:r>
              <a:rPr lang="en-US" dirty="0"/>
              <a:t>means using local-</a:t>
            </a:r>
            <a:r>
              <a:rPr lang="en-US" dirty="0" err="1" smtClean="0"/>
              <a:t>grid.properties</a:t>
            </a:r>
            <a:r>
              <a:rPr lang="en-US" dirty="0" smtClean="0"/>
              <a:t> file as parameter source for tested service</a:t>
            </a:r>
          </a:p>
          <a:p>
            <a:pPr lvl="1"/>
            <a:r>
              <a:rPr lang="en-US" dirty="0" smtClean="0"/>
              <a:t>Note: In this case the UI test is run inside </a:t>
            </a:r>
            <a:r>
              <a:rPr lang="en-US" dirty="0" err="1" smtClean="0"/>
              <a:t>docker</a:t>
            </a:r>
            <a:r>
              <a:rPr lang="en-US" dirty="0" smtClean="0"/>
              <a:t> container so the UI is not found from </a:t>
            </a:r>
            <a:r>
              <a:rPr lang="en-US" dirty="0" err="1" smtClean="0"/>
              <a:t>localhost</a:t>
            </a:r>
            <a:endParaRPr lang="en-US" dirty="0" smtClean="0"/>
          </a:p>
          <a:p>
            <a:pPr lvl="2"/>
            <a:r>
              <a:rPr lang="en-US" dirty="0" err="1"/>
              <a:t>microservice_host</a:t>
            </a:r>
            <a:r>
              <a:rPr lang="en-US" dirty="0"/>
              <a:t>=http://localhost:</a:t>
            </a:r>
            <a:r>
              <a:rPr lang="en-US" dirty="0" smtClean="0"/>
              <a:t>8080 </a:t>
            </a:r>
            <a:r>
              <a:rPr lang="en-US" dirty="0" err="1" smtClean="0"/>
              <a:t>vs</a:t>
            </a:r>
            <a:endParaRPr lang="en-US" dirty="0" smtClean="0"/>
          </a:p>
          <a:p>
            <a:pPr lvl="2"/>
            <a:r>
              <a:rPr lang="en-US" b="1" dirty="0" err="1"/>
              <a:t>microservice_host</a:t>
            </a:r>
            <a:r>
              <a:rPr lang="en-US" dirty="0"/>
              <a:t>=</a:t>
            </a:r>
            <a:r>
              <a:rPr lang="en-US" b="1" dirty="0"/>
              <a:t>http://zuul:</a:t>
            </a:r>
            <a:r>
              <a:rPr lang="en-US" b="1" dirty="0" smtClean="0"/>
              <a:t>8080 #this is used</a:t>
            </a:r>
            <a:endParaRPr lang="en-US" dirty="0"/>
          </a:p>
          <a:p>
            <a:pPr lvl="1"/>
            <a:endParaRPr lang="en-US" dirty="0" smtClean="0"/>
          </a:p>
          <a:p>
            <a:endParaRPr lang="en-US" dirty="0"/>
          </a:p>
        </p:txBody>
      </p:sp>
    </p:spTree>
    <p:extLst>
      <p:ext uri="{BB962C8B-B14F-4D97-AF65-F5344CB8AC3E}">
        <p14:creationId xmlns:p14="http://schemas.microsoft.com/office/powerpoint/2010/main" val="40788415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when running to </a:t>
            </a:r>
            <a:r>
              <a:rPr lang="en-US" sz="1600" dirty="0" err="1" smtClean="0"/>
              <a:t>browserstack</a:t>
            </a:r>
            <a:endParaRPr lang="en-US" sz="1600" dirty="0"/>
          </a:p>
        </p:txBody>
      </p:sp>
      <p:sp>
        <p:nvSpPr>
          <p:cNvPr id="3" name="Content Placeholder 2"/>
          <p:cNvSpPr>
            <a:spLocks noGrp="1"/>
          </p:cNvSpPr>
          <p:nvPr>
            <p:ph idx="1"/>
          </p:nvPr>
        </p:nvSpPr>
        <p:spPr/>
        <p:txBody>
          <a:bodyPr/>
          <a:lstStyle/>
          <a:p>
            <a:r>
              <a:rPr lang="en-US" dirty="0"/>
              <a:t>-</a:t>
            </a:r>
            <a:r>
              <a:rPr lang="en-US" dirty="0" err="1"/>
              <a:t>Dbrowser</a:t>
            </a:r>
            <a:r>
              <a:rPr lang="en-US" dirty="0"/>
              <a:t>=microservice.browser.SamsungGalaxyS7_V6_0_RemoteDriverProvider </a:t>
            </a:r>
            <a:r>
              <a:rPr lang="mr-IN" dirty="0" smtClean="0"/>
              <a:t>–</a:t>
            </a:r>
            <a:r>
              <a:rPr lang="en-US" dirty="0" err="1" smtClean="0"/>
              <a:t>Dlocal</a:t>
            </a:r>
            <a:endParaRPr lang="en-US" dirty="0" smtClean="0"/>
          </a:p>
          <a:p>
            <a:pPr lvl="1"/>
            <a:r>
              <a:rPr lang="en-US" dirty="0" smtClean="0"/>
              <a:t>-</a:t>
            </a:r>
            <a:r>
              <a:rPr lang="en-US" dirty="0" err="1" smtClean="0"/>
              <a:t>Dlocal</a:t>
            </a:r>
            <a:r>
              <a:rPr lang="en-US" dirty="0" smtClean="0"/>
              <a:t> = true means running tests in </a:t>
            </a:r>
            <a:r>
              <a:rPr lang="en-US" dirty="0" err="1" smtClean="0"/>
              <a:t>BrowserStack</a:t>
            </a:r>
            <a:r>
              <a:rPr lang="en-US" dirty="0" smtClean="0"/>
              <a:t> towards local UI</a:t>
            </a:r>
          </a:p>
          <a:p>
            <a:pPr lvl="1"/>
            <a:r>
              <a:rPr lang="en-US" dirty="0" smtClean="0"/>
              <a:t>Note: -</a:t>
            </a:r>
            <a:r>
              <a:rPr lang="en-US" dirty="0" err="1" smtClean="0"/>
              <a:t>Denv</a:t>
            </a:r>
            <a:r>
              <a:rPr lang="en-US" dirty="0" smtClean="0"/>
              <a:t> not needed to </a:t>
            </a:r>
            <a:r>
              <a:rPr lang="en-US" dirty="0"/>
              <a:t>define since </a:t>
            </a:r>
            <a:r>
              <a:rPr lang="en-US" dirty="0" err="1" smtClean="0"/>
              <a:t>local.properties</a:t>
            </a:r>
            <a:r>
              <a:rPr lang="en-US" dirty="0" smtClean="0"/>
              <a:t> is used by default</a:t>
            </a:r>
            <a:endParaRPr lang="en-US" dirty="0"/>
          </a:p>
        </p:txBody>
      </p:sp>
    </p:spTree>
    <p:extLst>
      <p:ext uri="{BB962C8B-B14F-4D97-AF65-F5344CB8AC3E}">
        <p14:creationId xmlns:p14="http://schemas.microsoft.com/office/powerpoint/2010/main" val="21277610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through Allure dependency</a:t>
            </a:r>
            <a:endParaRPr lang="en-US" dirty="0"/>
          </a:p>
        </p:txBody>
      </p:sp>
      <p:sp>
        <p:nvSpPr>
          <p:cNvPr id="3" name="Content Placeholder 2"/>
          <p:cNvSpPr>
            <a:spLocks noGrp="1"/>
          </p:cNvSpPr>
          <p:nvPr>
            <p:ph idx="1"/>
          </p:nvPr>
        </p:nvSpPr>
        <p:spPr/>
        <p:txBody>
          <a:bodyPr>
            <a:normAutofit fontScale="92500" lnSpcReduction="10000"/>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io.qameta.allure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&gt;allure-cucumber-</a:t>
            </a:r>
            <a:r>
              <a:rPr lang="en-US" sz="1400" dirty="0" err="1">
                <a:latin typeface="Courier New"/>
                <a:cs typeface="Courier New"/>
              </a:rPr>
              <a:t>jvm</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&gt;2.0-BETA22&lt;/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smtClean="0">
                <a:latin typeface="Courier New"/>
                <a:cs typeface="Courier New"/>
              </a:rPr>
              <a:t>&gt;</a:t>
            </a:r>
          </a:p>
          <a:p>
            <a:r>
              <a:rPr lang="en-US" sz="1400" dirty="0" smtClean="0">
                <a:latin typeface="Courier New"/>
                <a:cs typeface="Courier New"/>
              </a:rPr>
              <a:t>Yes, Allure 2.0 is still BETA but it works!</a:t>
            </a:r>
          </a:p>
          <a:p>
            <a:r>
              <a:rPr lang="en-US" sz="1400" dirty="0" smtClean="0">
                <a:latin typeface="Courier New"/>
                <a:cs typeface="Courier New"/>
              </a:rPr>
              <a:t>Note that </a:t>
            </a:r>
            <a:r>
              <a:rPr lang="en-US" sz="1400" dirty="0">
                <a:latin typeface="Courier New"/>
                <a:cs typeface="Courier New"/>
              </a:rPr>
              <a:t>allure-cucumber-</a:t>
            </a:r>
            <a:r>
              <a:rPr lang="en-US" sz="1400" dirty="0" err="1" smtClean="0">
                <a:latin typeface="Courier New"/>
                <a:cs typeface="Courier New"/>
              </a:rPr>
              <a:t>jvm</a:t>
            </a:r>
            <a:r>
              <a:rPr lang="en-US" sz="1400" dirty="0" smtClean="0">
                <a:latin typeface="Courier New"/>
                <a:cs typeface="Courier New"/>
              </a:rPr>
              <a:t> dependency brings both Allure 2 and Cucumber JVM dependencies</a:t>
            </a:r>
          </a:p>
          <a:p>
            <a:r>
              <a:rPr lang="en-US" sz="1400" dirty="0" smtClean="0">
                <a:latin typeface="Courier New"/>
                <a:cs typeface="Courier New"/>
              </a:rPr>
              <a:t>Note that Allure needs </a:t>
            </a:r>
            <a:r>
              <a:rPr lang="en-US" sz="1400" dirty="0">
                <a:latin typeface="Courier New"/>
                <a:cs typeface="Courier New"/>
              </a:rPr>
              <a:t>properly configured “maven-surefire-</a:t>
            </a:r>
            <a:r>
              <a:rPr lang="en-US" sz="1400" dirty="0" smtClean="0">
                <a:latin typeface="Courier New"/>
                <a:cs typeface="Courier New"/>
              </a:rPr>
              <a:t>plugin” and “allure-</a:t>
            </a:r>
            <a:r>
              <a:rPr lang="en-US" sz="1400" dirty="0" err="1" smtClean="0">
                <a:latin typeface="Courier New"/>
                <a:cs typeface="Courier New"/>
              </a:rPr>
              <a:t>mavem</a:t>
            </a:r>
            <a:r>
              <a:rPr lang="en-US" sz="1400" dirty="0" smtClean="0">
                <a:latin typeface="Courier New"/>
                <a:cs typeface="Courier New"/>
              </a:rPr>
              <a:t>” plugin, see </a:t>
            </a:r>
            <a:r>
              <a:rPr lang="en-US" sz="1400" dirty="0" err="1" smtClean="0">
                <a:latin typeface="Courier New"/>
                <a:cs typeface="Courier New"/>
              </a:rPr>
              <a:t>pom.xml</a:t>
            </a:r>
            <a:endParaRPr lang="en-US" sz="1400" dirty="0">
              <a:latin typeface="Courier New"/>
              <a:cs typeface="Courier New"/>
            </a:endParaRPr>
          </a:p>
        </p:txBody>
      </p:sp>
    </p:spTree>
    <p:extLst>
      <p:ext uri="{BB962C8B-B14F-4D97-AF65-F5344CB8AC3E}">
        <p14:creationId xmlns:p14="http://schemas.microsoft.com/office/powerpoint/2010/main" val="8221210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600" dirty="0" err="1" smtClean="0"/>
              <a:t>jUnit</a:t>
            </a:r>
            <a:r>
              <a:rPr lang="en-US" sz="1600" dirty="0" smtClean="0"/>
              <a:t> runner</a:t>
            </a:r>
            <a:endParaRPr lang="en-US" sz="1600" dirty="0"/>
          </a:p>
        </p:txBody>
      </p:sp>
      <p:pic>
        <p:nvPicPr>
          <p:cNvPr id="9" name="Picture 8"/>
          <p:cNvPicPr>
            <a:picLocks noChangeAspect="1"/>
          </p:cNvPicPr>
          <p:nvPr/>
        </p:nvPicPr>
        <p:blipFill>
          <a:blip r:embed="rId2"/>
          <a:stretch>
            <a:fillRect/>
          </a:stretch>
        </p:blipFill>
        <p:spPr>
          <a:xfrm>
            <a:off x="1612900" y="2603500"/>
            <a:ext cx="5918200" cy="1638300"/>
          </a:xfrm>
          <a:prstGeom prst="rect">
            <a:avLst/>
          </a:prstGeom>
        </p:spPr>
      </p:pic>
    </p:spTree>
    <p:extLst>
      <p:ext uri="{BB962C8B-B14F-4D97-AF65-F5344CB8AC3E}">
        <p14:creationId xmlns:p14="http://schemas.microsoft.com/office/powerpoint/2010/main" val="3792795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feature file</a:t>
            </a:r>
            <a:endParaRPr lang="en-US" dirty="0"/>
          </a:p>
        </p:txBody>
      </p:sp>
      <p:pic>
        <p:nvPicPr>
          <p:cNvPr id="8" name="Picture 7"/>
          <p:cNvPicPr>
            <a:picLocks noChangeAspect="1"/>
          </p:cNvPicPr>
          <p:nvPr/>
        </p:nvPicPr>
        <p:blipFill>
          <a:blip r:embed="rId2"/>
          <a:stretch>
            <a:fillRect/>
          </a:stretch>
        </p:blipFill>
        <p:spPr>
          <a:xfrm>
            <a:off x="1744371" y="2386945"/>
            <a:ext cx="5673479" cy="2907305"/>
          </a:xfrm>
          <a:prstGeom prst="rect">
            <a:avLst/>
          </a:prstGeom>
        </p:spPr>
      </p:pic>
    </p:spTree>
    <p:extLst>
      <p:ext uri="{BB962C8B-B14F-4D97-AF65-F5344CB8AC3E}">
        <p14:creationId xmlns:p14="http://schemas.microsoft.com/office/powerpoint/2010/main" val="42851759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Test step definitions</a:t>
            </a:r>
            <a:endParaRPr lang="en-US" dirty="0"/>
          </a:p>
        </p:txBody>
      </p:sp>
      <p:sp>
        <p:nvSpPr>
          <p:cNvPr id="5" name="Content Placeholder 4"/>
          <p:cNvSpPr>
            <a:spLocks noGrp="1"/>
          </p:cNvSpPr>
          <p:nvPr>
            <p:ph idx="1"/>
          </p:nvPr>
        </p:nvSpPr>
        <p:spPr>
          <a:xfrm>
            <a:off x="921029" y="2438400"/>
            <a:ext cx="7354274" cy="3048001"/>
          </a:xfrm>
        </p:spPr>
        <p:txBody>
          <a:bodyPr>
            <a:normAutofit/>
          </a:bodyPr>
          <a:lstStyle/>
          <a:p>
            <a:r>
              <a:rPr lang="en-US" b="1" dirty="0" smtClean="0"/>
              <a:t>In feature file: </a:t>
            </a:r>
          </a:p>
          <a:p>
            <a:pPr lvl="1"/>
            <a:r>
              <a:rPr lang="en-US" b="1" dirty="0" smtClean="0"/>
              <a:t>And </a:t>
            </a:r>
            <a:r>
              <a:rPr lang="en-US" dirty="0"/>
              <a:t>product </a:t>
            </a:r>
            <a:r>
              <a:rPr lang="en-US" b="1" dirty="0" err="1"/>
              <a:t>Torspo</a:t>
            </a:r>
            <a:r>
              <a:rPr lang="en-US" dirty="0"/>
              <a:t> is added to the catalog with price </a:t>
            </a:r>
            <a:r>
              <a:rPr lang="en-US" b="1" dirty="0" smtClean="0"/>
              <a:t>119.0</a:t>
            </a:r>
          </a:p>
          <a:p>
            <a:pPr lvl="1"/>
            <a:endParaRPr lang="en-US" b="1" dirty="0"/>
          </a:p>
          <a:p>
            <a:r>
              <a:rPr lang="en-US" b="1" dirty="0" smtClean="0"/>
              <a:t>In test step definitions file:</a:t>
            </a:r>
          </a:p>
          <a:p>
            <a:pPr lvl="1"/>
            <a:r>
              <a:rPr lang="en-US" sz="1300" dirty="0">
                <a:latin typeface="Courier New"/>
                <a:cs typeface="Courier New"/>
              </a:rPr>
              <a:t>@And(</a:t>
            </a:r>
            <a:r>
              <a:rPr lang="en-US" sz="1300" b="1" dirty="0">
                <a:latin typeface="Courier New"/>
                <a:cs typeface="Courier New"/>
              </a:rPr>
              <a:t>"product (.*) is added to the catalog with price (.*)"</a:t>
            </a:r>
            <a:r>
              <a:rPr lang="en-US" sz="1300" dirty="0">
                <a:latin typeface="Courier New"/>
                <a:cs typeface="Courier New"/>
              </a:rPr>
              <a:t>)</a:t>
            </a:r>
            <a:br>
              <a:rPr lang="en-US" sz="1300" dirty="0">
                <a:latin typeface="Courier New"/>
                <a:cs typeface="Courier New"/>
              </a:rPr>
            </a:br>
            <a:r>
              <a:rPr lang="en-US" sz="1300" b="1" dirty="0">
                <a:latin typeface="Courier New"/>
                <a:cs typeface="Courier New"/>
              </a:rPr>
              <a:t>public void </a:t>
            </a:r>
            <a:r>
              <a:rPr lang="en-US" sz="1300" dirty="0" err="1">
                <a:latin typeface="Courier New"/>
                <a:cs typeface="Courier New"/>
              </a:rPr>
              <a:t>productIsAddedToTheCatalog</a:t>
            </a:r>
            <a:r>
              <a:rPr lang="en-US" sz="1300" dirty="0">
                <a:latin typeface="Courier New"/>
                <a:cs typeface="Courier New"/>
              </a:rPr>
              <a:t>(String </a:t>
            </a:r>
            <a:r>
              <a:rPr lang="en-US" sz="1300" dirty="0" err="1">
                <a:latin typeface="Courier New"/>
                <a:cs typeface="Courier New"/>
              </a:rPr>
              <a:t>catalogItem</a:t>
            </a:r>
            <a:r>
              <a:rPr lang="en-US" sz="1300" dirty="0">
                <a:latin typeface="Courier New"/>
                <a:cs typeface="Courier New"/>
              </a:rPr>
              <a:t>, String </a:t>
            </a:r>
            <a:r>
              <a:rPr lang="en-US" sz="1300" dirty="0" err="1">
                <a:latin typeface="Courier New"/>
                <a:cs typeface="Courier New"/>
              </a:rPr>
              <a:t>catalogItemPrice</a:t>
            </a:r>
            <a:r>
              <a:rPr lang="en-US" sz="1300" dirty="0">
                <a:latin typeface="Courier New"/>
                <a:cs typeface="Courier New"/>
              </a:rPr>
              <a:t>) {</a:t>
            </a:r>
            <a:br>
              <a:rPr lang="en-US" sz="1300" dirty="0">
                <a:latin typeface="Courier New"/>
                <a:cs typeface="Courier New"/>
              </a:rPr>
            </a:br>
            <a:r>
              <a:rPr lang="en-US" sz="1300" dirty="0">
                <a:latin typeface="Courier New"/>
                <a:cs typeface="Courier New"/>
              </a:rPr>
              <a:t>    </a:t>
            </a:r>
            <a:r>
              <a:rPr lang="mr-IN" sz="1300" i="1" dirty="0" smtClean="0">
                <a:latin typeface="Courier New"/>
                <a:cs typeface="Courier New"/>
              </a:rPr>
              <a:t>…</a:t>
            </a:r>
            <a:r>
              <a:rPr lang="en-US" sz="1300" dirty="0" smtClean="0">
                <a:latin typeface="Courier New"/>
                <a:cs typeface="Courier New"/>
              </a:rPr>
              <a:t>;</a:t>
            </a:r>
            <a:r>
              <a:rPr lang="en-US" sz="1300" dirty="0">
                <a:latin typeface="Courier New"/>
                <a:cs typeface="Courier New"/>
              </a:rPr>
              <a:t/>
            </a:r>
            <a:br>
              <a:rPr lang="en-US" sz="1300" dirty="0">
                <a:latin typeface="Courier New"/>
                <a:cs typeface="Courier New"/>
              </a:rPr>
            </a:br>
            <a:r>
              <a:rPr lang="en-US" sz="1300" dirty="0">
                <a:latin typeface="Courier New"/>
                <a:cs typeface="Courier New"/>
              </a:rPr>
              <a:t/>
            </a:r>
            <a:br>
              <a:rPr lang="en-US" sz="1300" dirty="0">
                <a:latin typeface="Courier New"/>
                <a:cs typeface="Courier New"/>
              </a:rPr>
            </a:br>
            <a:endParaRPr lang="en-US" sz="1300" dirty="0">
              <a:latin typeface="Courier New"/>
              <a:cs typeface="Courier New"/>
            </a:endParaRPr>
          </a:p>
        </p:txBody>
      </p:sp>
    </p:spTree>
    <p:extLst>
      <p:ext uri="{BB962C8B-B14F-4D97-AF65-F5344CB8AC3E}">
        <p14:creationId xmlns:p14="http://schemas.microsoft.com/office/powerpoint/2010/main" val="37404535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400" dirty="0" smtClean="0"/>
              <a:t>multiple Test step </a:t>
            </a:r>
            <a:r>
              <a:rPr lang="en-US" sz="1400" dirty="0" err="1" smtClean="0"/>
              <a:t>defs</a:t>
            </a:r>
            <a:r>
              <a:rPr lang="en-US" sz="1400"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very small project is enough to have just one step definition class file, but most likely you end up situation where steps </a:t>
            </a:r>
            <a:r>
              <a:rPr lang="en-US" dirty="0" smtClean="0"/>
              <a:t>are</a:t>
            </a:r>
            <a:r>
              <a:rPr lang="en-US" dirty="0" smtClean="0"/>
              <a:t> </a:t>
            </a:r>
            <a:r>
              <a:rPr lang="en-US" dirty="0" smtClean="0"/>
              <a:t>needed to be divided </a:t>
            </a:r>
            <a:r>
              <a:rPr lang="en-US" dirty="0" smtClean="0"/>
              <a:t>into </a:t>
            </a:r>
            <a:r>
              <a:rPr lang="en-US" dirty="0" smtClean="0"/>
              <a:t>several classes.</a:t>
            </a:r>
          </a:p>
          <a:p>
            <a:r>
              <a:rPr lang="en-US" dirty="0"/>
              <a:t> </a:t>
            </a:r>
            <a:r>
              <a:rPr lang="en-US" dirty="0" smtClean="0"/>
              <a:t>Do NOT do this: “Each </a:t>
            </a:r>
            <a:r>
              <a:rPr lang="en-US" dirty="0"/>
              <a:t>feature file has a separate step definition </a:t>
            </a:r>
            <a:r>
              <a:rPr lang="en-US" dirty="0" smtClean="0"/>
              <a:t>file”</a:t>
            </a:r>
          </a:p>
          <a:p>
            <a:r>
              <a:rPr lang="en-US" dirty="0">
                <a:hlinkClick r:id="rId2"/>
              </a:rPr>
              <a:t>https://github.com/cucumber/cucumber/wiki/Feature-Coupled-Step-Definitions-(Antipattern</a:t>
            </a:r>
            <a:r>
              <a:rPr lang="en-US" dirty="0" smtClean="0"/>
              <a:t>)</a:t>
            </a:r>
          </a:p>
          <a:p>
            <a:r>
              <a:rPr lang="en-US" dirty="0" smtClean="0"/>
              <a:t>Instead: https</a:t>
            </a:r>
            <a:r>
              <a:rPr lang="en-US" dirty="0"/>
              <a:t>://</a:t>
            </a:r>
            <a:r>
              <a:rPr lang="en-US" dirty="0" err="1"/>
              <a:t>github.com</a:t>
            </a:r>
            <a:r>
              <a:rPr lang="en-US" dirty="0"/>
              <a:t>/cucumber/cucumber/wiki/Step-Organization</a:t>
            </a:r>
          </a:p>
        </p:txBody>
      </p:sp>
    </p:spTree>
    <p:extLst>
      <p:ext uri="{BB962C8B-B14F-4D97-AF65-F5344CB8AC3E}">
        <p14:creationId xmlns:p14="http://schemas.microsoft.com/office/powerpoint/2010/main" val="13064669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part</a:t>
            </a:r>
            <a:endParaRPr lang="en-US" dirty="0"/>
          </a:p>
        </p:txBody>
      </p:sp>
      <p:pic>
        <p:nvPicPr>
          <p:cNvPr id="9" name="Picture 8"/>
          <p:cNvPicPr>
            <a:picLocks noChangeAspect="1"/>
          </p:cNvPicPr>
          <p:nvPr/>
        </p:nvPicPr>
        <p:blipFill>
          <a:blip r:embed="rId2"/>
          <a:stretch>
            <a:fillRect/>
          </a:stretch>
        </p:blipFill>
        <p:spPr>
          <a:xfrm>
            <a:off x="2667000" y="2599465"/>
            <a:ext cx="3810000" cy="2133600"/>
          </a:xfrm>
          <a:prstGeom prst="rect">
            <a:avLst/>
          </a:prstGeom>
        </p:spPr>
      </p:pic>
    </p:spTree>
    <p:extLst>
      <p:ext uri="{BB962C8B-B14F-4D97-AF65-F5344CB8AC3E}">
        <p14:creationId xmlns:p14="http://schemas.microsoft.com/office/powerpoint/2010/main" val="41602657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1/3</a:t>
            </a:r>
            <a:endParaRPr lang="en-US" dirty="0"/>
          </a:p>
        </p:txBody>
      </p:sp>
      <p:sp>
        <p:nvSpPr>
          <p:cNvPr id="5" name="Content Placeholder 4"/>
          <p:cNvSpPr>
            <a:spLocks noGrp="1"/>
          </p:cNvSpPr>
          <p:nvPr>
            <p:ph idx="1"/>
          </p:nvPr>
        </p:nvSpPr>
        <p:spPr>
          <a:xfrm>
            <a:off x="1371600" y="2137127"/>
            <a:ext cx="6400800" cy="3048001"/>
          </a:xfrm>
        </p:spPr>
        <p:txBody>
          <a:bodyPr>
            <a:normAutofit fontScale="92500"/>
          </a:bodyPr>
          <a:lstStyle/>
          <a:p>
            <a:r>
              <a:rPr lang="en-US" dirty="0" smtClean="0"/>
              <a:t>Some dependency injection method </a:t>
            </a:r>
            <a:r>
              <a:rPr lang="en-US" dirty="0" smtClean="0"/>
              <a:t>needed</a:t>
            </a:r>
            <a:r>
              <a:rPr lang="en-US" dirty="0" smtClean="0"/>
              <a:t>, scary term?, no need to worry:</a:t>
            </a:r>
            <a:endParaRPr lang="en-US" dirty="0" smtClean="0"/>
          </a:p>
          <a:p>
            <a:r>
              <a:rPr lang="en-US" dirty="0" smtClean="0"/>
              <a:t>In this </a:t>
            </a:r>
            <a:r>
              <a:rPr lang="en-US" dirty="0"/>
              <a:t>demo </a:t>
            </a:r>
            <a:r>
              <a:rPr lang="en-US" dirty="0" smtClean="0"/>
              <a:t>we use very simple Constructor </a:t>
            </a:r>
            <a:r>
              <a:rPr lang="en-US" dirty="0"/>
              <a:t>Dependency Injection, </a:t>
            </a:r>
            <a:r>
              <a:rPr lang="en-US" dirty="0" smtClean="0"/>
              <a:t>CDI by using </a:t>
            </a:r>
            <a:r>
              <a:rPr lang="en-US" dirty="0" err="1" smtClean="0"/>
              <a:t>PicoContainer</a:t>
            </a:r>
            <a:r>
              <a:rPr lang="en-US" dirty="0" smtClean="0"/>
              <a:t> (see dependency from </a:t>
            </a:r>
            <a:r>
              <a:rPr lang="en-US" dirty="0" err="1" smtClean="0"/>
              <a:t>pom.xml</a:t>
            </a:r>
            <a:r>
              <a:rPr lang="en-US" dirty="0" smtClean="0"/>
              <a:t>).</a:t>
            </a:r>
          </a:p>
          <a:p>
            <a:r>
              <a:rPr lang="en-US" dirty="0"/>
              <a:t>http://</a:t>
            </a:r>
            <a:r>
              <a:rPr lang="en-US" dirty="0" err="1"/>
              <a:t>www.thinkcode.se</a:t>
            </a:r>
            <a:r>
              <a:rPr lang="en-US" dirty="0"/>
              <a:t>/blog/2017/04/01/sharing-state-between-steps-in-</a:t>
            </a:r>
            <a:r>
              <a:rPr lang="en-US" dirty="0" err="1"/>
              <a:t>cucumberjvm</a:t>
            </a:r>
            <a:r>
              <a:rPr lang="en-US" dirty="0"/>
              <a:t>-using-</a:t>
            </a:r>
            <a:r>
              <a:rPr lang="en-US" dirty="0" err="1"/>
              <a:t>picocontainer</a:t>
            </a:r>
            <a:endParaRPr lang="en-US" dirty="0" smtClean="0"/>
          </a:p>
          <a:p>
            <a:r>
              <a:rPr lang="en-US" dirty="0"/>
              <a:t>https://</a:t>
            </a:r>
            <a:r>
              <a:rPr lang="en-US" dirty="0" err="1"/>
              <a:t>www.youtube.com</a:t>
            </a:r>
            <a:r>
              <a:rPr lang="en-US" dirty="0"/>
              <a:t>/</a:t>
            </a:r>
            <a:r>
              <a:rPr lang="en-US" dirty="0" err="1"/>
              <a:t>watch?v</a:t>
            </a:r>
            <a:r>
              <a:rPr lang="en-US" dirty="0"/>
              <a:t>=</a:t>
            </a:r>
            <a:r>
              <a:rPr lang="en-US" dirty="0" err="1"/>
              <a:t>upgTg_JiNbY</a:t>
            </a:r>
            <a:endParaRPr lang="en-US" dirty="0"/>
          </a:p>
        </p:txBody>
      </p:sp>
    </p:spTree>
    <p:extLst>
      <p:ext uri="{BB962C8B-B14F-4D97-AF65-F5344CB8AC3E}">
        <p14:creationId xmlns:p14="http://schemas.microsoft.com/office/powerpoint/2010/main" val="23183005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2/3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Shared World object class:</a:t>
            </a:r>
          </a:p>
        </p:txBody>
      </p:sp>
      <p:pic>
        <p:nvPicPr>
          <p:cNvPr id="6" name="Picture 5"/>
          <p:cNvPicPr>
            <a:picLocks noChangeAspect="1"/>
          </p:cNvPicPr>
          <p:nvPr/>
        </p:nvPicPr>
        <p:blipFill>
          <a:blip r:embed="rId2"/>
          <a:stretch>
            <a:fillRect/>
          </a:stretch>
        </p:blipFill>
        <p:spPr>
          <a:xfrm>
            <a:off x="1784951" y="2954885"/>
            <a:ext cx="4419600" cy="1828800"/>
          </a:xfrm>
          <a:prstGeom prst="rect">
            <a:avLst/>
          </a:prstGeom>
        </p:spPr>
      </p:pic>
    </p:spTree>
    <p:extLst>
      <p:ext uri="{BB962C8B-B14F-4D97-AF65-F5344CB8AC3E}">
        <p14:creationId xmlns:p14="http://schemas.microsoft.com/office/powerpoint/2010/main" val="13759211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3/3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Using preserved state from </a:t>
            </a:r>
            <a:r>
              <a:rPr lang="en-US" dirty="0"/>
              <a:t>s</a:t>
            </a:r>
            <a:r>
              <a:rPr lang="en-US" dirty="0" smtClean="0"/>
              <a:t>hared World object:</a:t>
            </a:r>
          </a:p>
        </p:txBody>
      </p:sp>
      <p:pic>
        <p:nvPicPr>
          <p:cNvPr id="7" name="Picture 6"/>
          <p:cNvPicPr>
            <a:picLocks noChangeAspect="1"/>
          </p:cNvPicPr>
          <p:nvPr/>
        </p:nvPicPr>
        <p:blipFill>
          <a:blip r:embed="rId2"/>
          <a:stretch>
            <a:fillRect/>
          </a:stretch>
        </p:blipFill>
        <p:spPr>
          <a:xfrm>
            <a:off x="1702887" y="2656754"/>
            <a:ext cx="5653319" cy="3028175"/>
          </a:xfrm>
          <a:prstGeom prst="rect">
            <a:avLst/>
          </a:prstGeom>
        </p:spPr>
      </p:pic>
    </p:spTree>
    <p:extLst>
      <p:ext uri="{BB962C8B-B14F-4D97-AF65-F5344CB8AC3E}">
        <p14:creationId xmlns:p14="http://schemas.microsoft.com/office/powerpoint/2010/main" val="31290849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tags</a:t>
            </a:r>
            <a:endParaRPr lang="en-US" sz="1600" dirty="0"/>
          </a:p>
        </p:txBody>
      </p:sp>
      <p:sp>
        <p:nvSpPr>
          <p:cNvPr id="3" name="Content Placeholder 2"/>
          <p:cNvSpPr>
            <a:spLocks noGrp="1"/>
          </p:cNvSpPr>
          <p:nvPr>
            <p:ph idx="1"/>
          </p:nvPr>
        </p:nvSpPr>
        <p:spPr>
          <a:xfrm>
            <a:off x="1371600" y="2438401"/>
            <a:ext cx="6400800" cy="2153372"/>
          </a:xfrm>
        </p:spPr>
        <p:txBody>
          <a:bodyPr/>
          <a:lstStyle/>
          <a:p>
            <a:r>
              <a:rPr lang="en-US" dirty="0" smtClean="0"/>
              <a:t>With tags you can run whole feature file or just one scenario</a:t>
            </a:r>
          </a:p>
          <a:p>
            <a:r>
              <a:rPr lang="en-US" dirty="0" smtClean="0"/>
              <a:t>You can run Cucumber test by tag e.g. </a:t>
            </a:r>
            <a:r>
              <a:rPr lang="en-US" b="1" dirty="0"/>
              <a:t>-</a:t>
            </a:r>
            <a:r>
              <a:rPr lang="en-US" b="1" dirty="0" err="1"/>
              <a:t>Dcucumber.options</a:t>
            </a:r>
            <a:r>
              <a:rPr lang="en-US" b="1" dirty="0"/>
              <a:t>="--tags </a:t>
            </a:r>
            <a:r>
              <a:rPr lang="en-US" b="1" dirty="0" smtClean="0"/>
              <a:t>@order”</a:t>
            </a:r>
          </a:p>
          <a:p>
            <a:pPr indent="0">
              <a:buNone/>
            </a:pPr>
            <a:endParaRPr lang="en-US" dirty="0"/>
          </a:p>
        </p:txBody>
      </p:sp>
      <p:pic>
        <p:nvPicPr>
          <p:cNvPr id="7" name="Picture 6"/>
          <p:cNvPicPr>
            <a:picLocks noChangeAspect="1"/>
          </p:cNvPicPr>
          <p:nvPr/>
        </p:nvPicPr>
        <p:blipFill>
          <a:blip r:embed="rId2"/>
          <a:stretch>
            <a:fillRect/>
          </a:stretch>
        </p:blipFill>
        <p:spPr>
          <a:xfrm>
            <a:off x="1980246" y="3944073"/>
            <a:ext cx="4597400" cy="647700"/>
          </a:xfrm>
          <a:prstGeom prst="rect">
            <a:avLst/>
          </a:prstGeom>
        </p:spPr>
      </p:pic>
    </p:spTree>
    <p:extLst>
      <p:ext uri="{BB962C8B-B14F-4D97-AF65-F5344CB8AC3E}">
        <p14:creationId xmlns:p14="http://schemas.microsoft.com/office/powerpoint/2010/main" val="30218918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severity, </a:t>
            </a:r>
            <a:r>
              <a:rPr lang="en-US" sz="1600" dirty="0" err="1" smtClean="0"/>
              <a:t>issue&amp;tms</a:t>
            </a:r>
            <a:r>
              <a:rPr lang="en-US" sz="1600" dirty="0" smtClean="0"/>
              <a:t> links, plain links</a:t>
            </a:r>
            <a:endParaRPr lang="en-US" sz="1600" dirty="0"/>
          </a:p>
        </p:txBody>
      </p:sp>
      <p:sp>
        <p:nvSpPr>
          <p:cNvPr id="3" name="Content Placeholder 2"/>
          <p:cNvSpPr>
            <a:spLocks noGrp="1"/>
          </p:cNvSpPr>
          <p:nvPr>
            <p:ph idx="1"/>
          </p:nvPr>
        </p:nvSpPr>
        <p:spPr>
          <a:xfrm>
            <a:off x="1371600" y="2296623"/>
            <a:ext cx="6400800" cy="3048001"/>
          </a:xfrm>
        </p:spPr>
        <p:txBody>
          <a:bodyPr/>
          <a:lstStyle/>
          <a:p>
            <a:r>
              <a:rPr lang="en-US" dirty="0" smtClean="0"/>
              <a:t>You can add description, severity, links to issues and test management system (</a:t>
            </a:r>
            <a:r>
              <a:rPr lang="en-US" dirty="0" err="1" smtClean="0"/>
              <a:t>tms</a:t>
            </a:r>
            <a:r>
              <a:rPr lang="en-US" dirty="0" smtClean="0"/>
              <a:t>) as well as plain links visible in report. Note: for issues and </a:t>
            </a:r>
            <a:r>
              <a:rPr lang="en-US" dirty="0" err="1" smtClean="0"/>
              <a:t>tms</a:t>
            </a:r>
            <a:r>
              <a:rPr lang="en-US" dirty="0" smtClean="0"/>
              <a:t> </a:t>
            </a:r>
            <a:r>
              <a:rPr lang="en-US" dirty="0"/>
              <a:t>use </a:t>
            </a:r>
            <a:r>
              <a:rPr lang="en-US" dirty="0" err="1" smtClean="0"/>
              <a:t>allure.properties</a:t>
            </a:r>
            <a:r>
              <a:rPr lang="en-US" dirty="0" smtClean="0"/>
              <a:t> for adding link patterns.</a:t>
            </a:r>
            <a:endParaRPr lang="en-US" dirty="0"/>
          </a:p>
        </p:txBody>
      </p:sp>
      <p:pic>
        <p:nvPicPr>
          <p:cNvPr id="5" name="Picture 4"/>
          <p:cNvPicPr>
            <a:picLocks noChangeAspect="1"/>
          </p:cNvPicPr>
          <p:nvPr/>
        </p:nvPicPr>
        <p:blipFill>
          <a:blip r:embed="rId2"/>
          <a:stretch>
            <a:fillRect/>
          </a:stretch>
        </p:blipFill>
        <p:spPr>
          <a:xfrm>
            <a:off x="1800192" y="3820624"/>
            <a:ext cx="5512217" cy="1959459"/>
          </a:xfrm>
          <a:prstGeom prst="rect">
            <a:avLst/>
          </a:prstGeom>
        </p:spPr>
      </p:pic>
    </p:spTree>
    <p:extLst>
      <p:ext uri="{BB962C8B-B14F-4D97-AF65-F5344CB8AC3E}">
        <p14:creationId xmlns:p14="http://schemas.microsoft.com/office/powerpoint/2010/main" val="31892899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lib</a:t>
            </a:r>
            <a:br>
              <a:rPr lang="en-US" dirty="0" smtClean="0"/>
            </a:br>
            <a:r>
              <a:rPr lang="en-US" sz="1600" dirty="0" smtClean="0"/>
              <a:t>without manual </a:t>
            </a:r>
            <a:r>
              <a:rPr lang="en-US" sz="1600" dirty="0" err="1" smtClean="0"/>
              <a:t>webriver</a:t>
            </a:r>
            <a:r>
              <a:rPr lang="en-US" sz="1600" dirty="0" smtClean="0"/>
              <a:t> binary setting</a:t>
            </a:r>
            <a:endParaRPr lang="en-US" sz="1600" dirty="0"/>
          </a:p>
        </p:txBody>
      </p:sp>
      <p:sp>
        <p:nvSpPr>
          <p:cNvPr id="3" name="Content Placeholder 2"/>
          <p:cNvSpPr>
            <a:spLocks noGrp="1"/>
          </p:cNvSpPr>
          <p:nvPr>
            <p:ph idx="1"/>
          </p:nvPr>
        </p:nvSpPr>
        <p:spPr/>
        <p:txBody>
          <a:bodyPr>
            <a:normAutofit/>
          </a:bodyPr>
          <a:lstStyle/>
          <a:p>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com.codeborne</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selenide</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&gt;4.9.1&lt;/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io.github.bonigarcia</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webdrivermanager</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&gt;2.0.1&lt;/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p>
        </p:txBody>
      </p:sp>
    </p:spTree>
    <p:extLst>
      <p:ext uri="{BB962C8B-B14F-4D97-AF65-F5344CB8AC3E}">
        <p14:creationId xmlns:p14="http://schemas.microsoft.com/office/powerpoint/2010/main" val="18545201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SELENIDE</a:t>
            </a:r>
            <a:br>
              <a:rPr lang="en-US" dirty="0" smtClean="0"/>
            </a:br>
            <a:r>
              <a:rPr lang="en-US" sz="1400" dirty="0" smtClean="0"/>
              <a:t>page objects when open browser</a:t>
            </a:r>
            <a:endParaRPr lang="en-US" dirty="0"/>
          </a:p>
        </p:txBody>
      </p:sp>
      <p:pic>
        <p:nvPicPr>
          <p:cNvPr id="6" name="Picture 5"/>
          <p:cNvPicPr>
            <a:picLocks noChangeAspect="1"/>
          </p:cNvPicPr>
          <p:nvPr/>
        </p:nvPicPr>
        <p:blipFill>
          <a:blip r:embed="rId2"/>
          <a:stretch>
            <a:fillRect/>
          </a:stretch>
        </p:blipFill>
        <p:spPr>
          <a:xfrm>
            <a:off x="1371600" y="3133772"/>
            <a:ext cx="6080359" cy="1095327"/>
          </a:xfrm>
          <a:prstGeom prst="rect">
            <a:avLst/>
          </a:prstGeom>
        </p:spPr>
      </p:pic>
    </p:spTree>
    <p:extLst>
      <p:ext uri="{BB962C8B-B14F-4D97-AF65-F5344CB8AC3E}">
        <p14:creationId xmlns:p14="http://schemas.microsoft.com/office/powerpoint/2010/main" val="33733639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a:r>
            <a:br>
              <a:rPr lang="en-US" dirty="0" smtClean="0"/>
            </a:br>
            <a:r>
              <a:rPr lang="en-US" sz="1400" dirty="0" smtClean="0"/>
              <a:t>Page objects in use</a:t>
            </a:r>
            <a:endParaRPr lang="en-US" dirty="0"/>
          </a:p>
        </p:txBody>
      </p:sp>
      <p:sp>
        <p:nvSpPr>
          <p:cNvPr id="3" name="Content Placeholder 2"/>
          <p:cNvSpPr>
            <a:spLocks noGrp="1"/>
          </p:cNvSpPr>
          <p:nvPr>
            <p:ph idx="1"/>
          </p:nvPr>
        </p:nvSpPr>
        <p:spPr/>
        <p:txBody>
          <a:bodyPr/>
          <a:lstStyle/>
          <a:p>
            <a:r>
              <a:rPr lang="en-US" dirty="0" smtClean="0"/>
              <a:t>Cucumber step definition with </a:t>
            </a:r>
            <a:r>
              <a:rPr lang="en-US" dirty="0" err="1" smtClean="0"/>
              <a:t>Selenide</a:t>
            </a:r>
            <a:r>
              <a:rPr lang="en-US" dirty="0" smtClean="0"/>
              <a:t> page object style of UI navigation:</a:t>
            </a:r>
            <a:endParaRPr lang="en-US" dirty="0"/>
          </a:p>
        </p:txBody>
      </p:sp>
      <p:pic>
        <p:nvPicPr>
          <p:cNvPr id="4" name="Picture 3"/>
          <p:cNvPicPr>
            <a:picLocks noChangeAspect="1"/>
          </p:cNvPicPr>
          <p:nvPr/>
        </p:nvPicPr>
        <p:blipFill>
          <a:blip r:embed="rId2"/>
          <a:stretch>
            <a:fillRect/>
          </a:stretch>
        </p:blipFill>
        <p:spPr>
          <a:xfrm>
            <a:off x="1479227" y="3396180"/>
            <a:ext cx="5986164" cy="1741763"/>
          </a:xfrm>
          <a:prstGeom prst="rect">
            <a:avLst/>
          </a:prstGeom>
        </p:spPr>
      </p:pic>
    </p:spTree>
    <p:extLst>
      <p:ext uri="{BB962C8B-B14F-4D97-AF65-F5344CB8AC3E}">
        <p14:creationId xmlns:p14="http://schemas.microsoft.com/office/powerpoint/2010/main" val="5883120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a:t>
            </a:r>
            <a:r>
              <a:rPr lang="en-US" dirty="0" err="1" smtClean="0"/>
              <a:t>libRARIES</a:t>
            </a:r>
            <a:r>
              <a:rPr lang="en-US" dirty="0" smtClean="0"/>
              <a:t/>
            </a:r>
            <a:br>
              <a:rPr lang="en-US" dirty="0" smtClean="0"/>
            </a:br>
            <a:r>
              <a:rPr lang="en-US" sz="1600" dirty="0" smtClean="0"/>
              <a:t>TYPESAFE </a:t>
            </a:r>
            <a:r>
              <a:rPr lang="en-US" sz="1600" dirty="0" smtClean="0"/>
              <a:t>library for properties</a:t>
            </a:r>
            <a:endParaRPr lang="en-US" sz="1600" dirty="0"/>
          </a:p>
        </p:txBody>
      </p:sp>
      <p:sp>
        <p:nvSpPr>
          <p:cNvPr id="3" name="Content Placeholder 2"/>
          <p:cNvSpPr>
            <a:spLocks noGrp="1"/>
          </p:cNvSpPr>
          <p:nvPr>
            <p:ph idx="1"/>
          </p:nvPr>
        </p:nvSpPr>
        <p:spPr/>
        <p:txBody>
          <a:bodyPr>
            <a:normAutofit/>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com.typesafe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t>
            </a:r>
            <a:r>
              <a:rPr lang="en-US" sz="1400" dirty="0" err="1">
                <a:latin typeface="Courier New"/>
                <a:cs typeface="Courier New"/>
              </a:rPr>
              <a:t>config</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&gt;1.2.0&lt;/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p>
        </p:txBody>
      </p:sp>
      <p:pic>
        <p:nvPicPr>
          <p:cNvPr id="4" name="Picture 3"/>
          <p:cNvPicPr>
            <a:picLocks noChangeAspect="1"/>
          </p:cNvPicPr>
          <p:nvPr/>
        </p:nvPicPr>
        <p:blipFill>
          <a:blip r:embed="rId2"/>
          <a:stretch>
            <a:fillRect/>
          </a:stretch>
        </p:blipFill>
        <p:spPr>
          <a:xfrm>
            <a:off x="865208" y="4205068"/>
            <a:ext cx="7368229" cy="946499"/>
          </a:xfrm>
          <a:prstGeom prst="rect">
            <a:avLst/>
          </a:prstGeom>
        </p:spPr>
      </p:pic>
    </p:spTree>
    <p:extLst>
      <p:ext uri="{BB962C8B-B14F-4D97-AF65-F5344CB8AC3E}">
        <p14:creationId xmlns:p14="http://schemas.microsoft.com/office/powerpoint/2010/main" val="11665575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SCP &amp; SFTP</a:t>
            </a:r>
            <a:endParaRPr lang="en-US" sz="1600" dirty="0"/>
          </a:p>
        </p:txBody>
      </p:sp>
      <p:sp>
        <p:nvSpPr>
          <p:cNvPr id="3" name="Content Placeholder 2"/>
          <p:cNvSpPr>
            <a:spLocks noGrp="1"/>
          </p:cNvSpPr>
          <p:nvPr>
            <p:ph idx="1"/>
          </p:nvPr>
        </p:nvSpPr>
        <p:spPr/>
        <p:txBody>
          <a:bodyPr/>
          <a:lstStyle/>
          <a:p>
            <a:r>
              <a:rPr lang="en-US" dirty="0" smtClean="0"/>
              <a:t>See </a:t>
            </a:r>
            <a:r>
              <a:rPr lang="en-US" dirty="0" err="1" smtClean="0"/>
              <a:t>SSHService</a:t>
            </a:r>
            <a:r>
              <a:rPr lang="en-US" dirty="0" smtClean="0"/>
              <a:t> and </a:t>
            </a:r>
            <a:r>
              <a:rPr lang="en-US" dirty="0" err="1" smtClean="0"/>
              <a:t>SFTPService</a:t>
            </a:r>
            <a:r>
              <a:rPr lang="en-US" dirty="0" smtClean="0"/>
              <a:t> classes in helper package</a:t>
            </a:r>
          </a:p>
          <a:p>
            <a:r>
              <a:rPr lang="en-US" dirty="0" smtClean="0"/>
              <a:t>See SSH examples in demo package</a:t>
            </a:r>
            <a:endParaRPr lang="en-US" dirty="0"/>
          </a:p>
        </p:txBody>
      </p:sp>
      <p:pic>
        <p:nvPicPr>
          <p:cNvPr id="4" name="Picture 3"/>
          <p:cNvPicPr>
            <a:picLocks noChangeAspect="1"/>
          </p:cNvPicPr>
          <p:nvPr/>
        </p:nvPicPr>
        <p:blipFill>
          <a:blip r:embed="rId2"/>
          <a:stretch>
            <a:fillRect/>
          </a:stretch>
        </p:blipFill>
        <p:spPr>
          <a:xfrm>
            <a:off x="1371600" y="3541947"/>
            <a:ext cx="6618149" cy="2111401"/>
          </a:xfrm>
          <a:prstGeom prst="rect">
            <a:avLst/>
          </a:prstGeom>
        </p:spPr>
      </p:pic>
    </p:spTree>
    <p:extLst>
      <p:ext uri="{BB962C8B-B14F-4D97-AF65-F5344CB8AC3E}">
        <p14:creationId xmlns:p14="http://schemas.microsoft.com/office/powerpoint/2010/main" val="16833340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this project</a:t>
            </a:r>
            <a:br>
              <a:rPr lang="en-US" dirty="0" smtClean="0"/>
            </a:br>
            <a:r>
              <a:rPr lang="en-US" sz="1600" dirty="0" smtClean="0"/>
              <a:t>it is my </a:t>
            </a:r>
            <a:r>
              <a:rPr lang="en-US" sz="1600" dirty="0" err="1" smtClean="0"/>
              <a:t>freetime</a:t>
            </a:r>
            <a:r>
              <a:rPr lang="en-US" sz="1600" dirty="0" smtClean="0"/>
              <a:t> project</a:t>
            </a:r>
            <a:endParaRPr lang="en-US" sz="1600" dirty="0"/>
          </a:p>
        </p:txBody>
      </p:sp>
      <p:sp>
        <p:nvSpPr>
          <p:cNvPr id="3" name="Content Placeholder 2"/>
          <p:cNvSpPr>
            <a:spLocks noGrp="1"/>
          </p:cNvSpPr>
          <p:nvPr>
            <p:ph idx="1"/>
          </p:nvPr>
        </p:nvSpPr>
        <p:spPr>
          <a:xfrm>
            <a:off x="1371600" y="2438400"/>
            <a:ext cx="6400800" cy="1092659"/>
          </a:xfrm>
        </p:spPr>
        <p:txBody>
          <a:bodyPr/>
          <a:lstStyle/>
          <a:p>
            <a:r>
              <a:rPr lang="en-US" dirty="0">
                <a:hlinkClick r:id="rId2"/>
              </a:rPr>
              <a:t>https://github.com/jaheikki/cucumber-selenide-</a:t>
            </a:r>
            <a:r>
              <a:rPr lang="en-US" dirty="0" smtClean="0">
                <a:hlinkClick r:id="rId2"/>
              </a:rPr>
              <a:t>allure</a:t>
            </a:r>
            <a:endParaRPr lang="en-US" dirty="0" smtClean="0"/>
          </a:p>
          <a:p>
            <a:pPr indent="0">
              <a:buNone/>
            </a:pPr>
            <a:endParaRPr lang="en-US" dirty="0"/>
          </a:p>
        </p:txBody>
      </p:sp>
      <p:pic>
        <p:nvPicPr>
          <p:cNvPr id="7" name="Picture 6"/>
          <p:cNvPicPr>
            <a:picLocks noChangeAspect="1"/>
          </p:cNvPicPr>
          <p:nvPr/>
        </p:nvPicPr>
        <p:blipFill>
          <a:blip r:embed="rId3"/>
          <a:stretch>
            <a:fillRect/>
          </a:stretch>
        </p:blipFill>
        <p:spPr>
          <a:xfrm>
            <a:off x="1371600" y="3352773"/>
            <a:ext cx="6447201" cy="1843939"/>
          </a:xfrm>
          <a:prstGeom prst="rect">
            <a:avLst/>
          </a:prstGeom>
        </p:spPr>
      </p:pic>
    </p:spTree>
    <p:extLst>
      <p:ext uri="{BB962C8B-B14F-4D97-AF65-F5344CB8AC3E}">
        <p14:creationId xmlns:p14="http://schemas.microsoft.com/office/powerpoint/2010/main" val="29140755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7054"/>
            <a:ext cx="6400800" cy="685800"/>
          </a:xfrm>
        </p:spPr>
        <p:txBody>
          <a:bodyPr>
            <a:normAutofit fontScale="90000"/>
          </a:bodyPr>
          <a:lstStyle/>
          <a:p>
            <a:r>
              <a:rPr lang="en-US" dirty="0" smtClean="0"/>
              <a:t>Useful libraries</a:t>
            </a:r>
            <a:br>
              <a:rPr lang="en-US" dirty="0" smtClean="0"/>
            </a:br>
            <a:r>
              <a:rPr lang="en-US" sz="1400" dirty="0"/>
              <a:t>spring-</a:t>
            </a:r>
            <a:r>
              <a:rPr lang="en-US" sz="1400" dirty="0" err="1" smtClean="0"/>
              <a:t>jdbc</a:t>
            </a:r>
            <a:r>
              <a:rPr lang="en-US" sz="1400" dirty="0" smtClean="0"/>
              <a:t> stuff for </a:t>
            </a:r>
            <a:r>
              <a:rPr lang="en-US" sz="1600" dirty="0" smtClean="0"/>
              <a:t>DB connections</a:t>
            </a:r>
            <a:r>
              <a:rPr lang="en-US" dirty="0" smtClean="0"/>
              <a:t>	</a:t>
            </a:r>
            <a:endParaRPr lang="en-US" dirty="0"/>
          </a:p>
        </p:txBody>
      </p:sp>
      <p:sp>
        <p:nvSpPr>
          <p:cNvPr id="3" name="Content Placeholder 2"/>
          <p:cNvSpPr>
            <a:spLocks noGrp="1"/>
          </p:cNvSpPr>
          <p:nvPr>
            <p:ph idx="1"/>
          </p:nvPr>
        </p:nvSpPr>
        <p:spPr/>
        <p:txBody>
          <a:bodyPr/>
          <a:lstStyle/>
          <a:p>
            <a:r>
              <a:rPr lang="en-US" dirty="0" smtClean="0"/>
              <a:t>See dependencies from </a:t>
            </a:r>
            <a:r>
              <a:rPr lang="en-US" dirty="0" err="1" smtClean="0"/>
              <a:t>pom.xml</a:t>
            </a:r>
            <a:endParaRPr lang="en-US" dirty="0" smtClean="0"/>
          </a:p>
          <a:p>
            <a:r>
              <a:rPr lang="en-US" dirty="0" smtClean="0"/>
              <a:t>See .. </a:t>
            </a:r>
            <a:r>
              <a:rPr lang="en-US" dirty="0" err="1" smtClean="0"/>
              <a:t>src</a:t>
            </a:r>
            <a:r>
              <a:rPr lang="en-US" dirty="0"/>
              <a:t>/test/resources/</a:t>
            </a:r>
            <a:r>
              <a:rPr lang="en-US" dirty="0" err="1"/>
              <a:t>customer.sql</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893119" y="3777256"/>
            <a:ext cx="7396140" cy="1390399"/>
          </a:xfrm>
          <a:prstGeom prst="rect">
            <a:avLst/>
          </a:prstGeom>
        </p:spPr>
      </p:pic>
    </p:spTree>
    <p:extLst>
      <p:ext uri="{BB962C8B-B14F-4D97-AF65-F5344CB8AC3E}">
        <p14:creationId xmlns:p14="http://schemas.microsoft.com/office/powerpoint/2010/main" val="3383128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jersey and </a:t>
            </a:r>
            <a:r>
              <a:rPr lang="en-US" sz="1600" dirty="0" err="1" smtClean="0"/>
              <a:t>jackson</a:t>
            </a:r>
            <a:r>
              <a:rPr lang="en-US" sz="1600" dirty="0" smtClean="0"/>
              <a:t> for REST Services</a:t>
            </a:r>
            <a:endParaRPr lang="en-US" sz="1600" dirty="0"/>
          </a:p>
        </p:txBody>
      </p:sp>
      <p:sp>
        <p:nvSpPr>
          <p:cNvPr id="3" name="Content Placeholder 2"/>
          <p:cNvSpPr>
            <a:spLocks noGrp="1"/>
          </p:cNvSpPr>
          <p:nvPr>
            <p:ph idx="1"/>
          </p:nvPr>
        </p:nvSpPr>
        <p:spPr>
          <a:xfrm>
            <a:off x="1371600" y="2122769"/>
            <a:ext cx="6400800" cy="3048001"/>
          </a:xfrm>
        </p:spPr>
        <p:txBody>
          <a:bodyPr/>
          <a:lstStyle/>
          <a:p>
            <a:r>
              <a:rPr lang="en-US" dirty="0"/>
              <a:t>See </a:t>
            </a:r>
            <a:r>
              <a:rPr lang="en-US" dirty="0" smtClean="0"/>
              <a:t>.. </a:t>
            </a:r>
            <a:r>
              <a:rPr lang="en-US" dirty="0" err="1" smtClean="0"/>
              <a:t>src</a:t>
            </a:r>
            <a:r>
              <a:rPr lang="en-US" dirty="0"/>
              <a:t>/test/resources/</a:t>
            </a:r>
            <a:r>
              <a:rPr lang="en-US" dirty="0" err="1"/>
              <a:t>acceptancetests</a:t>
            </a:r>
            <a:r>
              <a:rPr lang="en-US" dirty="0"/>
              <a:t>/get-catalog-</a:t>
            </a:r>
            <a:r>
              <a:rPr lang="en-US" dirty="0" err="1" smtClean="0"/>
              <a:t>item.feature</a:t>
            </a:r>
            <a:endParaRPr lang="en-US" dirty="0" smtClean="0"/>
          </a:p>
          <a:p>
            <a:r>
              <a:rPr lang="en-US" dirty="0" smtClean="0"/>
              <a:t>See .. </a:t>
            </a:r>
            <a:r>
              <a:rPr lang="en-US" dirty="0" err="1" smtClean="0"/>
              <a:t>src</a:t>
            </a:r>
            <a:r>
              <a:rPr lang="en-US" dirty="0"/>
              <a:t>/main/java/</a:t>
            </a:r>
            <a:r>
              <a:rPr lang="en-US" dirty="0" err="1"/>
              <a:t>microservice</a:t>
            </a:r>
            <a:r>
              <a:rPr lang="en-US" dirty="0"/>
              <a:t>/helper/</a:t>
            </a:r>
            <a:r>
              <a:rPr lang="en-US" dirty="0" err="1"/>
              <a:t>RESTService.java</a:t>
            </a:r>
            <a:endParaRPr lang="en-US" dirty="0"/>
          </a:p>
        </p:txBody>
      </p:sp>
      <p:pic>
        <p:nvPicPr>
          <p:cNvPr id="4" name="Picture 3"/>
          <p:cNvPicPr>
            <a:picLocks noChangeAspect="1"/>
          </p:cNvPicPr>
          <p:nvPr/>
        </p:nvPicPr>
        <p:blipFill>
          <a:blip r:embed="rId2"/>
          <a:stretch>
            <a:fillRect/>
          </a:stretch>
        </p:blipFill>
        <p:spPr>
          <a:xfrm>
            <a:off x="1566970" y="3127740"/>
            <a:ext cx="6024539" cy="2541710"/>
          </a:xfrm>
          <a:prstGeom prst="rect">
            <a:avLst/>
          </a:prstGeom>
        </p:spPr>
      </p:pic>
    </p:spTree>
    <p:extLst>
      <p:ext uri="{BB962C8B-B14F-4D97-AF65-F5344CB8AC3E}">
        <p14:creationId xmlns:p14="http://schemas.microsoft.com/office/powerpoint/2010/main" val="31626026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Continuos</a:t>
            </a:r>
            <a:r>
              <a:rPr lang="en-US" dirty="0" smtClean="0"/>
              <a:t> integration</a:t>
            </a:r>
            <a:br>
              <a:rPr lang="en-US" dirty="0" smtClean="0"/>
            </a:br>
            <a:r>
              <a:rPr lang="en-US" sz="1400" dirty="0" smtClean="0"/>
              <a:t>for running cucumber </a:t>
            </a:r>
            <a:r>
              <a:rPr lang="en-US" sz="1400" dirty="0" err="1" smtClean="0"/>
              <a:t>jvm</a:t>
            </a:r>
            <a:r>
              <a:rPr lang="en-US" sz="1400" dirty="0" smtClean="0"/>
              <a:t> tests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You can run run tests with Maven in any CI system, like Jenkins, </a:t>
            </a:r>
            <a:r>
              <a:rPr lang="en-US" dirty="0" err="1" smtClean="0"/>
              <a:t>GoCD</a:t>
            </a:r>
            <a:r>
              <a:rPr lang="en-US" dirty="0" smtClean="0"/>
              <a:t> </a:t>
            </a:r>
            <a:r>
              <a:rPr lang="en-US" dirty="0" err="1" smtClean="0"/>
              <a:t>etc</a:t>
            </a:r>
            <a:r>
              <a:rPr lang="en-US" dirty="0" smtClean="0"/>
              <a:t> and get the test running automatic.</a:t>
            </a:r>
          </a:p>
          <a:p>
            <a:r>
              <a:rPr lang="en-US" dirty="0" smtClean="0"/>
              <a:t>In this demo </a:t>
            </a:r>
            <a:r>
              <a:rPr lang="en-US" dirty="0" err="1" smtClean="0"/>
              <a:t>GoCD</a:t>
            </a:r>
            <a:r>
              <a:rPr lang="en-US" dirty="0" smtClean="0"/>
              <a:t> is used when 3 </a:t>
            </a:r>
            <a:r>
              <a:rPr lang="en-US" dirty="0" err="1" smtClean="0"/>
              <a:t>testcases</a:t>
            </a:r>
            <a:r>
              <a:rPr lang="en-US" dirty="0" smtClean="0"/>
              <a:t> are running WEB UI tests PARALLELLY to </a:t>
            </a:r>
            <a:r>
              <a:rPr lang="en-US" dirty="0" err="1" smtClean="0"/>
              <a:t>BrowserStack</a:t>
            </a:r>
            <a:r>
              <a:rPr lang="en-US" dirty="0"/>
              <a:t>.</a:t>
            </a:r>
            <a:endParaRPr lang="en-US" dirty="0" smtClean="0"/>
          </a:p>
          <a:p>
            <a:r>
              <a:rPr lang="en-US" dirty="0" smtClean="0"/>
              <a:t>See ../cucumber-</a:t>
            </a:r>
            <a:r>
              <a:rPr lang="en-US" dirty="0" err="1" smtClean="0"/>
              <a:t>selenide</a:t>
            </a:r>
            <a:r>
              <a:rPr lang="en-US" dirty="0" smtClean="0"/>
              <a:t>-allure/</a:t>
            </a:r>
            <a:r>
              <a:rPr lang="en-US" dirty="0" err="1" smtClean="0"/>
              <a:t>cucumber.andon.yml</a:t>
            </a:r>
            <a:r>
              <a:rPr lang="en-US" dirty="0"/>
              <a:t> </a:t>
            </a:r>
            <a:r>
              <a:rPr lang="en-US" dirty="0" smtClean="0"/>
              <a:t>as just example when using </a:t>
            </a:r>
            <a:r>
              <a:rPr lang="en-US" dirty="0" err="1" smtClean="0"/>
              <a:t>GoCD</a:t>
            </a:r>
            <a:r>
              <a:rPr lang="en-US" dirty="0" smtClean="0"/>
              <a:t> (with some company specific enlargement in </a:t>
            </a:r>
            <a:r>
              <a:rPr lang="en-US" dirty="0" err="1" smtClean="0"/>
              <a:t>yaml</a:t>
            </a:r>
            <a:r>
              <a:rPr lang="en-US" dirty="0"/>
              <a:t> </a:t>
            </a:r>
            <a:r>
              <a:rPr lang="en-US" dirty="0" smtClean="0"/>
              <a:t>format). </a:t>
            </a:r>
          </a:p>
          <a:p>
            <a:r>
              <a:rPr lang="en-US" dirty="0" err="1" smtClean="0"/>
              <a:t>GoCD</a:t>
            </a:r>
            <a:r>
              <a:rPr lang="en-US" dirty="0" smtClean="0"/>
              <a:t> </a:t>
            </a:r>
            <a:r>
              <a:rPr lang="en-US" dirty="0" err="1" smtClean="0"/>
              <a:t>Yaml</a:t>
            </a:r>
            <a:r>
              <a:rPr lang="en-US" dirty="0" smtClean="0"/>
              <a:t> plugin </a:t>
            </a:r>
            <a:r>
              <a:rPr lang="en-US" dirty="0" err="1" smtClean="0"/>
              <a:t>spec:</a:t>
            </a:r>
            <a:r>
              <a:rPr lang="en-US" dirty="0" err="1" smtClean="0">
                <a:hlinkClick r:id="rId2"/>
              </a:rPr>
              <a:t>https</a:t>
            </a:r>
            <a:r>
              <a:rPr lang="en-US" dirty="0">
                <a:hlinkClick r:id="rId2"/>
              </a:rPr>
              <a:t>://github.com/tomzo/gocd-yaml-config-plugin</a:t>
            </a:r>
            <a:r>
              <a:rPr lang="en-US" dirty="0"/>
              <a:t> </a:t>
            </a:r>
            <a:endParaRPr lang="en-US" dirty="0" smtClean="0"/>
          </a:p>
          <a:p>
            <a:r>
              <a:rPr lang="en-US" dirty="0"/>
              <a:t>NOTE: </a:t>
            </a:r>
            <a:r>
              <a:rPr lang="en-US" dirty="0" err="1"/>
              <a:t>Setupping</a:t>
            </a:r>
            <a:r>
              <a:rPr lang="en-US" dirty="0"/>
              <a:t> </a:t>
            </a:r>
            <a:r>
              <a:rPr lang="en-US" dirty="0" smtClean="0"/>
              <a:t>CI/</a:t>
            </a:r>
            <a:r>
              <a:rPr lang="en-US" dirty="0" err="1" smtClean="0"/>
              <a:t>GoCD</a:t>
            </a:r>
            <a:r>
              <a:rPr lang="en-US" dirty="0" smtClean="0"/>
              <a:t> </a:t>
            </a:r>
            <a:r>
              <a:rPr lang="en-US" dirty="0"/>
              <a:t>system is not part of this </a:t>
            </a:r>
            <a:r>
              <a:rPr lang="en-US" dirty="0" smtClean="0"/>
              <a:t>demo</a:t>
            </a:r>
            <a:r>
              <a:rPr lang="en-US" dirty="0"/>
              <a:t>!</a:t>
            </a:r>
            <a:endParaRPr lang="en-US" dirty="0" smtClean="0"/>
          </a:p>
          <a:p>
            <a:pPr indent="0">
              <a:buNone/>
            </a:pPr>
            <a:endParaRPr lang="en-US" dirty="0"/>
          </a:p>
          <a:p>
            <a:pPr indent="0">
              <a:buNone/>
            </a:pPr>
            <a:endParaRPr lang="en-US" dirty="0" smtClean="0"/>
          </a:p>
        </p:txBody>
      </p:sp>
    </p:spTree>
    <p:extLst>
      <p:ext uri="{BB962C8B-B14F-4D97-AF65-F5344CB8AC3E}">
        <p14:creationId xmlns:p14="http://schemas.microsoft.com/office/powerpoint/2010/main" val="4033066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r>
              <a:rPr lang="fi-FI" dirty="0" err="1" smtClean="0"/>
              <a:t>Now</a:t>
            </a:r>
            <a:r>
              <a:rPr lang="fi-FI" dirty="0" smtClean="0"/>
              <a:t> </a:t>
            </a:r>
            <a:r>
              <a:rPr lang="fi-FI" dirty="0" err="1" smtClean="0"/>
              <a:t>already</a:t>
            </a:r>
            <a:r>
              <a:rPr lang="fi-FI" dirty="0" smtClean="0"/>
              <a:t>, </a:t>
            </a:r>
            <a:r>
              <a:rPr lang="fi-FI" dirty="0" err="1"/>
              <a:t>a</a:t>
            </a:r>
            <a:r>
              <a:rPr lang="fi-FI" dirty="0" err="1" smtClean="0"/>
              <a:t>nother</a:t>
            </a:r>
            <a:r>
              <a:rPr lang="fi-FI" dirty="0" smtClean="0"/>
              <a:t> </a:t>
            </a:r>
            <a:r>
              <a:rPr lang="fi-FI" dirty="0" err="1" smtClean="0"/>
              <a:t>hour</a:t>
            </a:r>
            <a:r>
              <a:rPr lang="fi-FI" dirty="0" smtClean="0"/>
              <a:t> of demo, </a:t>
            </a:r>
            <a:r>
              <a:rPr lang="fi-FI" dirty="0" err="1" smtClean="0"/>
              <a:t>please</a:t>
            </a:r>
            <a:r>
              <a:rPr lang="mr-IN" dirty="0" smtClean="0"/>
              <a:t>…</a:t>
            </a:r>
            <a:endParaRPr lang="en-US" dirty="0"/>
          </a:p>
        </p:txBody>
      </p:sp>
      <p:pic>
        <p:nvPicPr>
          <p:cNvPr id="6" name="Picture 5"/>
          <p:cNvPicPr>
            <a:picLocks noChangeAspect="1"/>
          </p:cNvPicPr>
          <p:nvPr/>
        </p:nvPicPr>
        <p:blipFill>
          <a:blip r:embed="rId2"/>
          <a:stretch>
            <a:fillRect/>
          </a:stretch>
        </p:blipFill>
        <p:spPr>
          <a:xfrm>
            <a:off x="3564669" y="3429000"/>
            <a:ext cx="1524000" cy="1524000"/>
          </a:xfrm>
          <a:prstGeom prst="rect">
            <a:avLst/>
          </a:prstGeom>
        </p:spPr>
      </p:pic>
    </p:spTree>
    <p:extLst>
      <p:ext uri="{BB962C8B-B14F-4D97-AF65-F5344CB8AC3E}">
        <p14:creationId xmlns:p14="http://schemas.microsoft.com/office/powerpoint/2010/main" val="14567621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project</a:t>
            </a:r>
            <a:endParaRPr lang="en-US" dirty="0"/>
          </a:p>
        </p:txBody>
      </p:sp>
      <p:sp>
        <p:nvSpPr>
          <p:cNvPr id="3" name="Content Placeholder 2"/>
          <p:cNvSpPr>
            <a:spLocks noGrp="1"/>
          </p:cNvSpPr>
          <p:nvPr>
            <p:ph idx="1"/>
          </p:nvPr>
        </p:nvSpPr>
        <p:spPr/>
        <p:txBody>
          <a:bodyPr/>
          <a:lstStyle/>
          <a:p>
            <a:r>
              <a:rPr lang="en-US" dirty="0" smtClean="0"/>
              <a:t>Still </a:t>
            </a:r>
            <a:r>
              <a:rPr lang="en-US" dirty="0" smtClean="0"/>
              <a:t>reasonably new </a:t>
            </a:r>
            <a:r>
              <a:rPr lang="en-US" dirty="0" smtClean="0"/>
              <a:t>stuff for me as well, just trying to learn more.</a:t>
            </a:r>
          </a:p>
          <a:p>
            <a:r>
              <a:rPr lang="en-US" dirty="0" smtClean="0"/>
              <a:t>I use these tools in my projects, so I would like to keep my knowledge “stored in disk”, to get help when new work project starts.</a:t>
            </a:r>
          </a:p>
          <a:p>
            <a:r>
              <a:rPr lang="en-US" dirty="0" smtClean="0"/>
              <a:t>As a bonus I can share my knowledge to my colleagues, having similar challenges in their projects.</a:t>
            </a:r>
          </a:p>
          <a:p>
            <a:endParaRPr lang="en-US" dirty="0"/>
          </a:p>
        </p:txBody>
      </p:sp>
    </p:spTree>
    <p:extLst>
      <p:ext uri="{BB962C8B-B14F-4D97-AF65-F5344CB8AC3E}">
        <p14:creationId xmlns:p14="http://schemas.microsoft.com/office/powerpoint/2010/main" val="338243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for this demo</a:t>
            </a:r>
            <a:endParaRPr lang="en-US" dirty="0"/>
          </a:p>
        </p:txBody>
      </p:sp>
      <p:sp>
        <p:nvSpPr>
          <p:cNvPr id="3" name="Content Placeholder 2"/>
          <p:cNvSpPr>
            <a:spLocks noGrp="1"/>
          </p:cNvSpPr>
          <p:nvPr>
            <p:ph idx="1"/>
          </p:nvPr>
        </p:nvSpPr>
        <p:spPr/>
        <p:txBody>
          <a:bodyPr>
            <a:normAutofit fontScale="92500"/>
          </a:bodyPr>
          <a:lstStyle/>
          <a:p>
            <a:r>
              <a:rPr lang="en-US" dirty="0" smtClean="0"/>
              <a:t>Goal is to give initial understanding of tools Cucumber JVM, </a:t>
            </a:r>
            <a:r>
              <a:rPr lang="en-US" dirty="0" err="1" smtClean="0"/>
              <a:t>Selenide</a:t>
            </a:r>
            <a:r>
              <a:rPr lang="en-US" dirty="0" smtClean="0"/>
              <a:t> and Allure2 and how they can be used together as a framework.</a:t>
            </a:r>
          </a:p>
          <a:p>
            <a:r>
              <a:rPr lang="en-US" dirty="0" smtClean="0"/>
              <a:t>Goal is NOT to train you the details of tools used in this demo.</a:t>
            </a:r>
          </a:p>
          <a:p>
            <a:r>
              <a:rPr lang="en-US" dirty="0" smtClean="0"/>
              <a:t>I hope you will learn by doing, in this case by cloning this demo project from </a:t>
            </a:r>
            <a:r>
              <a:rPr lang="en-US" dirty="0" err="1" smtClean="0"/>
              <a:t>github</a:t>
            </a:r>
            <a:r>
              <a:rPr lang="en-US" dirty="0" smtClean="0"/>
              <a:t> and get the demo running in your PC. </a:t>
            </a:r>
          </a:p>
          <a:p>
            <a:r>
              <a:rPr lang="en-US" dirty="0" smtClean="0"/>
              <a:t>Next step is to make code changes locally in your PC and get the learning really started. </a:t>
            </a:r>
            <a:endParaRPr lang="en-US" dirty="0"/>
          </a:p>
        </p:txBody>
      </p:sp>
    </p:spTree>
    <p:extLst>
      <p:ext uri="{BB962C8B-B14F-4D97-AF65-F5344CB8AC3E}">
        <p14:creationId xmlns:p14="http://schemas.microsoft.com/office/powerpoint/2010/main" val="37208565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 in demo</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IntelliJIdea</a:t>
            </a:r>
            <a:r>
              <a:rPr lang="en-US" dirty="0" smtClean="0"/>
              <a:t> IDE</a:t>
            </a:r>
          </a:p>
          <a:p>
            <a:r>
              <a:rPr lang="en-US" dirty="0" smtClean="0"/>
              <a:t>‘Cucumber </a:t>
            </a:r>
            <a:r>
              <a:rPr lang="en-US" dirty="0" smtClean="0"/>
              <a:t>for Java </a:t>
            </a:r>
            <a:r>
              <a:rPr lang="en-US" dirty="0" smtClean="0"/>
              <a:t>plugin’ in </a:t>
            </a:r>
            <a:r>
              <a:rPr lang="en-US" dirty="0" err="1" smtClean="0"/>
              <a:t>IntelliJIdea</a:t>
            </a:r>
            <a:endParaRPr lang="en-US" dirty="0" smtClean="0"/>
          </a:p>
          <a:p>
            <a:r>
              <a:rPr lang="en-US" dirty="0" smtClean="0"/>
              <a:t>Maven 3</a:t>
            </a:r>
          </a:p>
          <a:p>
            <a:r>
              <a:rPr lang="en-US" dirty="0" smtClean="0"/>
              <a:t>Java 8</a:t>
            </a:r>
          </a:p>
          <a:p>
            <a:r>
              <a:rPr lang="en-US" dirty="0" smtClean="0"/>
              <a:t>Cucumber JVM</a:t>
            </a:r>
          </a:p>
          <a:p>
            <a:r>
              <a:rPr lang="en-US" dirty="0" err="1" smtClean="0"/>
              <a:t>Selenide</a:t>
            </a:r>
            <a:endParaRPr lang="en-US" dirty="0" smtClean="0"/>
          </a:p>
          <a:p>
            <a:r>
              <a:rPr lang="en-US" dirty="0" smtClean="0"/>
              <a:t>Several helper libraries, see </a:t>
            </a:r>
            <a:r>
              <a:rPr lang="en-US" dirty="0" err="1" smtClean="0"/>
              <a:t>pom.xml</a:t>
            </a:r>
            <a:endParaRPr lang="en-US" dirty="0" smtClean="0"/>
          </a:p>
          <a:p>
            <a:pPr indent="0">
              <a:buNone/>
            </a:pPr>
            <a:endParaRPr lang="en-US" dirty="0"/>
          </a:p>
        </p:txBody>
      </p:sp>
    </p:spTree>
    <p:extLst>
      <p:ext uri="{BB962C8B-B14F-4D97-AF65-F5344CB8AC3E}">
        <p14:creationId xmlns:p14="http://schemas.microsoft.com/office/powerpoint/2010/main" val="30466766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this </a:t>
            </a:r>
            <a:r>
              <a:rPr lang="en-US" dirty="0" smtClean="0"/>
              <a:t>technology</a:t>
            </a:r>
            <a:br>
              <a:rPr lang="en-US" dirty="0" smtClean="0"/>
            </a:br>
            <a:r>
              <a:rPr lang="en-US" sz="1400" dirty="0" err="1" smtClean="0"/>
              <a:t>CucumbeR</a:t>
            </a:r>
            <a:r>
              <a:rPr lang="en-US" sz="1400" dirty="0" smtClean="0"/>
              <a:t> </a:t>
            </a:r>
            <a:r>
              <a:rPr lang="en-US" sz="1400" dirty="0" err="1" smtClean="0"/>
              <a:t>jvm</a:t>
            </a:r>
            <a:r>
              <a:rPr lang="en-US" sz="1400" dirty="0" smtClean="0"/>
              <a:t>, Java, maven, </a:t>
            </a:r>
            <a:r>
              <a:rPr lang="en-US" sz="1400" dirty="0" err="1" smtClean="0"/>
              <a:t>Selenide</a:t>
            </a:r>
            <a:r>
              <a:rPr lang="en-US" sz="1400" dirty="0" smtClean="0"/>
              <a:t>, Allure </a:t>
            </a:r>
            <a:endParaRPr lang="en-US" dirty="0"/>
          </a:p>
        </p:txBody>
      </p:sp>
      <p:sp>
        <p:nvSpPr>
          <p:cNvPr id="3" name="Content Placeholder 2"/>
          <p:cNvSpPr>
            <a:spLocks noGrp="1"/>
          </p:cNvSpPr>
          <p:nvPr>
            <p:ph idx="1"/>
          </p:nvPr>
        </p:nvSpPr>
        <p:spPr>
          <a:xfrm>
            <a:off x="1241993" y="2135384"/>
            <a:ext cx="6530407" cy="3351018"/>
          </a:xfrm>
        </p:spPr>
        <p:txBody>
          <a:bodyPr>
            <a:normAutofit fontScale="85000" lnSpcReduction="20000"/>
          </a:bodyPr>
          <a:lstStyle/>
          <a:p>
            <a:r>
              <a:rPr lang="en-US" dirty="0" smtClean="0"/>
              <a:t>Cucumber JVM is just layer on top of Java, the point is USE OF JAVA in acceptance tests. DEBUGGING </a:t>
            </a:r>
            <a:r>
              <a:rPr lang="en-US" dirty="0" smtClean="0"/>
              <a:t>Java </a:t>
            </a:r>
            <a:r>
              <a:rPr lang="en-US" dirty="0"/>
              <a:t>in IDE </a:t>
            </a:r>
            <a:r>
              <a:rPr lang="en-US" dirty="0" smtClean="0"/>
              <a:t>is just MARVELLOUS and once you get used to that you won’t return back. </a:t>
            </a:r>
          </a:p>
          <a:p>
            <a:r>
              <a:rPr lang="en-US" dirty="0" smtClean="0"/>
              <a:t>Cucumber is a way to achieve the Gherkin language (BDD style) and that enables making the test and documentation in same place (file). Otherwise use e.g. </a:t>
            </a:r>
            <a:r>
              <a:rPr lang="en-US" dirty="0" err="1" smtClean="0"/>
              <a:t>TestNG</a:t>
            </a:r>
            <a:r>
              <a:rPr lang="en-US" dirty="0" smtClean="0"/>
              <a:t>.</a:t>
            </a:r>
          </a:p>
          <a:p>
            <a:r>
              <a:rPr lang="fi-FI" dirty="0" err="1" smtClean="0"/>
              <a:t>Maven</a:t>
            </a:r>
            <a:r>
              <a:rPr lang="fi-FI" dirty="0" smtClean="0"/>
              <a:t> is </a:t>
            </a:r>
            <a:r>
              <a:rPr lang="fi-FI" dirty="0" err="1" smtClean="0"/>
              <a:t>used</a:t>
            </a:r>
            <a:r>
              <a:rPr lang="fi-FI" dirty="0" smtClean="0"/>
              <a:t> for </a:t>
            </a:r>
            <a:r>
              <a:rPr lang="fi-FI" dirty="0" err="1" smtClean="0"/>
              <a:t>handling</a:t>
            </a:r>
            <a:r>
              <a:rPr lang="fi-FI" dirty="0" smtClean="0"/>
              <a:t> </a:t>
            </a:r>
            <a:r>
              <a:rPr lang="fi-FI" dirty="0" err="1" smtClean="0"/>
              <a:t>dependent</a:t>
            </a:r>
            <a:r>
              <a:rPr lang="fi-FI" dirty="0" smtClean="0"/>
              <a:t> Java </a:t>
            </a:r>
            <a:r>
              <a:rPr lang="fi-FI" dirty="0" err="1" smtClean="0"/>
              <a:t>libraries</a:t>
            </a:r>
            <a:r>
              <a:rPr lang="fi-FI" dirty="0" smtClean="0"/>
              <a:t> = </a:t>
            </a:r>
            <a:r>
              <a:rPr lang="fi-FI" dirty="0" err="1"/>
              <a:t>pom.xml</a:t>
            </a:r>
            <a:r>
              <a:rPr lang="fi-FI" dirty="0"/>
              <a:t>.</a:t>
            </a:r>
            <a:endParaRPr lang="en-US" dirty="0"/>
          </a:p>
          <a:p>
            <a:r>
              <a:rPr lang="en-US" dirty="0" err="1" smtClean="0"/>
              <a:t>Selenide</a:t>
            </a:r>
            <a:r>
              <a:rPr lang="en-US" dirty="0" smtClean="0"/>
              <a:t> is a great way to make the the WEB UI test on top of Selenium.</a:t>
            </a:r>
          </a:p>
          <a:p>
            <a:r>
              <a:rPr lang="en-US" dirty="0" smtClean="0"/>
              <a:t>Allure is just way to make ‘manager reports’ and support the idea of making code and documentation in same place together with Cucumber feature file. Notice that the ‘manager report’ is not needed for debugging the tests.</a:t>
            </a:r>
            <a:endParaRPr lang="en-US" dirty="0"/>
          </a:p>
        </p:txBody>
      </p:sp>
    </p:spTree>
    <p:extLst>
      <p:ext uri="{BB962C8B-B14F-4D97-AF65-F5344CB8AC3E}">
        <p14:creationId xmlns:p14="http://schemas.microsoft.com/office/powerpoint/2010/main" val="38064228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Cucumber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world's most misunderstood collaboration tool</a:t>
            </a:r>
          </a:p>
          <a:p>
            <a:r>
              <a:rPr lang="en-US" dirty="0" err="1"/>
              <a:t>Aslak</a:t>
            </a:r>
            <a:r>
              <a:rPr lang="en-US" dirty="0"/>
              <a:t> </a:t>
            </a:r>
            <a:r>
              <a:rPr lang="en-US" dirty="0" err="1"/>
              <a:t>HellesøyMar</a:t>
            </a:r>
            <a:r>
              <a:rPr lang="en-US" dirty="0"/>
              <a:t> 3, </a:t>
            </a:r>
            <a:r>
              <a:rPr lang="en-US" dirty="0" smtClean="0"/>
              <a:t>2014</a:t>
            </a:r>
          </a:p>
          <a:p>
            <a:r>
              <a:rPr lang="en-US" dirty="0"/>
              <a:t>https://</a:t>
            </a:r>
            <a:r>
              <a:rPr lang="en-US" dirty="0" err="1"/>
              <a:t>cucumber.io</a:t>
            </a:r>
            <a:r>
              <a:rPr lang="en-US" dirty="0"/>
              <a:t>/blog/2014/03/03/the-worlds-most-misunderstood-collaboration-tool</a:t>
            </a:r>
            <a:endParaRPr lang="en-US" dirty="0" smtClean="0"/>
          </a:p>
          <a:p>
            <a:r>
              <a:rPr lang="en-US" dirty="0"/>
              <a:t>In 2003 I became part of a small clique of people from the XP community who were exploring better ways to do TDD. Dan North named this BDD. The idea was to combine automated acceptance tests, functional requirements and software documentation into one format that would be understandable by non-technical people as well as testing tools.</a:t>
            </a:r>
          </a:p>
          <a:p>
            <a:endParaRPr lang="en-US" dirty="0"/>
          </a:p>
        </p:txBody>
      </p:sp>
    </p:spTree>
    <p:extLst>
      <p:ext uri="{BB962C8B-B14F-4D97-AF65-F5344CB8AC3E}">
        <p14:creationId xmlns:p14="http://schemas.microsoft.com/office/powerpoint/2010/main" val="238467402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Couture.thmx</Template>
  <TotalTime>3065</TotalTime>
  <Words>1462</Words>
  <Application>Microsoft Macintosh PowerPoint</Application>
  <PresentationFormat>On-screen Show (4:3)</PresentationFormat>
  <Paragraphs>146</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Couture</vt:lpstr>
      <vt:lpstr>Cucumber Selenide allure</vt:lpstr>
      <vt:lpstr>Agenda</vt:lpstr>
      <vt:lpstr>Introduction part</vt:lpstr>
      <vt:lpstr>About this project it is my freetime project</vt:lpstr>
      <vt:lpstr>Why this project</vt:lpstr>
      <vt:lpstr>Goal for this demo</vt:lpstr>
      <vt:lpstr>Tools used in demo</vt:lpstr>
      <vt:lpstr>Why this technology CucumbeR jvm, Java, maven, Selenide, Allure </vt:lpstr>
      <vt:lpstr>Cucumber</vt:lpstr>
      <vt:lpstr>Cucumber example</vt:lpstr>
      <vt:lpstr>Selenide</vt:lpstr>
      <vt:lpstr>Selenide example</vt:lpstr>
      <vt:lpstr>CUCUMBER JVM and selenide together</vt:lpstr>
      <vt:lpstr>Allure</vt:lpstr>
      <vt:lpstr>Allure report overview</vt:lpstr>
      <vt:lpstr>Allure report Test step report</vt:lpstr>
      <vt:lpstr>Allure report Graphs</vt:lpstr>
      <vt:lpstr>THE DEMO PART</vt:lpstr>
      <vt:lpstr>EXPLANATIOn part looking under the hood</vt:lpstr>
      <vt:lpstr>Maven vs ide</vt:lpstr>
      <vt:lpstr>RUN CUCUMBER with tag @order AND GENERATE REPORT</vt:lpstr>
      <vt:lpstr>Browser by selenide</vt:lpstr>
      <vt:lpstr>CUSTOM BROWSER And local grid</vt:lpstr>
      <vt:lpstr>CUSTOM browser when running to browserstack</vt:lpstr>
      <vt:lpstr>Cucumber JVM through Allure dependency</vt:lpstr>
      <vt:lpstr>Cucumber jvm jUnit runner</vt:lpstr>
      <vt:lpstr>CUCUMBER JVM feature file</vt:lpstr>
      <vt:lpstr>CUCUMBER JVM Test step definitions</vt:lpstr>
      <vt:lpstr>Cucumber jvm multiple Test step defs </vt:lpstr>
      <vt:lpstr>CUCUMBER JVM Sharing state between test step def files 1/3</vt:lpstr>
      <vt:lpstr>CUCUMBER JVM Sharing state between test step def files 2/3</vt:lpstr>
      <vt:lpstr>CUCUMBER JVM Sharing state between test step def files 3/3</vt:lpstr>
      <vt:lpstr>Cucumber and allure tags</vt:lpstr>
      <vt:lpstr>Cucumber and allure severity, issue&amp;tms links, plain links</vt:lpstr>
      <vt:lpstr>Selenide lib without manual webriver binary setting</vt:lpstr>
      <vt:lpstr>SELENIDE page objects when open browser</vt:lpstr>
      <vt:lpstr>Selenide Page objects in use</vt:lpstr>
      <vt:lpstr>Useful libRARIES TYPESAFE library for properties</vt:lpstr>
      <vt:lpstr>Useful libraries SCP &amp; SFTP</vt:lpstr>
      <vt:lpstr>Useful libraries spring-jdbc stuff for DB connections </vt:lpstr>
      <vt:lpstr>USEFUL libraries jersey and jackson for REST Services</vt:lpstr>
      <vt:lpstr>Continuos integration for running cucumber jvm tests</vt:lpstr>
      <vt:lpstr>The end</vt:lpstr>
    </vt:vector>
  </TitlesOfParts>
  <Company>Tieto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Cucumber Selenide allure</dc:title>
  <dc:creator>Jari Heikkilä</dc:creator>
  <cp:lastModifiedBy>Jari Heikkilä</cp:lastModifiedBy>
  <cp:revision>100</cp:revision>
  <dcterms:created xsi:type="dcterms:W3CDTF">2018-03-10T10:59:59Z</dcterms:created>
  <dcterms:modified xsi:type="dcterms:W3CDTF">2018-03-12T14:46:49Z</dcterms:modified>
</cp:coreProperties>
</file>